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76" r:id="rId3"/>
    <p:sldId id="277" r:id="rId4"/>
    <p:sldId id="305" r:id="rId5"/>
    <p:sldId id="306" r:id="rId6"/>
    <p:sldId id="307" r:id="rId7"/>
    <p:sldId id="308" r:id="rId8"/>
    <p:sldId id="278" r:id="rId9"/>
    <p:sldId id="265" r:id="rId10"/>
    <p:sldId id="279" r:id="rId11"/>
    <p:sldId id="280" r:id="rId12"/>
    <p:sldId id="310" r:id="rId13"/>
    <p:sldId id="309" r:id="rId14"/>
    <p:sldId id="281" r:id="rId15"/>
    <p:sldId id="311" r:id="rId16"/>
    <p:sldId id="312" r:id="rId17"/>
    <p:sldId id="282" r:id="rId18"/>
    <p:sldId id="283" r:id="rId19"/>
    <p:sldId id="284" r:id="rId20"/>
    <p:sldId id="285" r:id="rId21"/>
    <p:sldId id="287" r:id="rId22"/>
    <p:sldId id="288" r:id="rId23"/>
    <p:sldId id="289" r:id="rId24"/>
    <p:sldId id="290" r:id="rId25"/>
    <p:sldId id="291" r:id="rId26"/>
    <p:sldId id="293" r:id="rId27"/>
    <p:sldId id="294" r:id="rId28"/>
    <p:sldId id="296" r:id="rId29"/>
    <p:sldId id="299" r:id="rId30"/>
    <p:sldId id="292" r:id="rId31"/>
    <p:sldId id="313" r:id="rId32"/>
    <p:sldId id="297" r:id="rId33"/>
    <p:sldId id="298" r:id="rId34"/>
    <p:sldId id="286" r:id="rId35"/>
    <p:sldId id="300" r:id="rId36"/>
    <p:sldId id="302" r:id="rId37"/>
    <p:sldId id="303" r:id="rId38"/>
    <p:sldId id="314" r:id="rId39"/>
    <p:sldId id="317" r:id="rId40"/>
    <p:sldId id="31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61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82B0F-8952-4E92-BAD7-59B6C0A8BDEB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111477E-3D53-42FE-8364-EFB73CB7C158}">
      <dgm:prSet phldrT="[Текст]" custT="1"/>
      <dgm:spPr/>
      <dgm:t>
        <a:bodyPr/>
        <a:lstStyle/>
        <a:p>
          <a:r>
            <a:rPr lang="ru-RU" sz="1800" dirty="0" smtClean="0"/>
            <a:t>Логопед	</a:t>
          </a:r>
          <a:endParaRPr lang="ru-RU" sz="1800" dirty="0"/>
        </a:p>
      </dgm:t>
    </dgm:pt>
    <dgm:pt modelId="{0883DDB2-8D69-4FBB-8A9D-CC323B5F5080}" type="parTrans" cxnId="{EED8EDEF-DAD2-47F4-8ACA-33A5983AEA12}">
      <dgm:prSet/>
      <dgm:spPr/>
      <dgm:t>
        <a:bodyPr/>
        <a:lstStyle/>
        <a:p>
          <a:endParaRPr lang="ru-RU"/>
        </a:p>
      </dgm:t>
    </dgm:pt>
    <dgm:pt modelId="{A80E0864-1F90-4DDE-92F7-0302E15F4261}" type="sibTrans" cxnId="{EED8EDEF-DAD2-47F4-8ACA-33A5983AEA12}">
      <dgm:prSet/>
      <dgm:spPr/>
      <dgm:t>
        <a:bodyPr/>
        <a:lstStyle/>
        <a:p>
          <a:endParaRPr lang="ru-RU"/>
        </a:p>
      </dgm:t>
    </dgm:pt>
    <dgm:pt modelId="{6FFB71C0-03DD-4BAF-96FF-8E174FB2EF3D}">
      <dgm:prSet phldrT="[Текст]"/>
      <dgm:spPr/>
      <dgm:t>
        <a:bodyPr/>
        <a:lstStyle/>
        <a:p>
          <a:r>
            <a:rPr lang="ru-RU" dirty="0" smtClean="0"/>
            <a:t>Коррекция звукопроизношения</a:t>
          </a:r>
          <a:endParaRPr lang="ru-RU" dirty="0"/>
        </a:p>
      </dgm:t>
    </dgm:pt>
    <dgm:pt modelId="{CBB77719-3CDA-4D5B-B491-57220C45E00A}" type="parTrans" cxnId="{A6F6E57C-1F80-4238-A03E-1703DCAD9AC8}">
      <dgm:prSet/>
      <dgm:spPr/>
      <dgm:t>
        <a:bodyPr/>
        <a:lstStyle/>
        <a:p>
          <a:endParaRPr lang="ru-RU"/>
        </a:p>
      </dgm:t>
    </dgm:pt>
    <dgm:pt modelId="{5DCAE3AA-4746-48E9-8845-53E0D2A1F284}" type="sibTrans" cxnId="{A6F6E57C-1F80-4238-A03E-1703DCAD9AC8}">
      <dgm:prSet/>
      <dgm:spPr/>
      <dgm:t>
        <a:bodyPr/>
        <a:lstStyle/>
        <a:p>
          <a:endParaRPr lang="ru-RU"/>
        </a:p>
      </dgm:t>
    </dgm:pt>
    <dgm:pt modelId="{B2D5E0A9-F928-4422-9692-DACD4E2E94BD}">
      <dgm:prSet phldrT="[Текст]"/>
      <dgm:spPr/>
      <dgm:t>
        <a:bodyPr/>
        <a:lstStyle/>
        <a:p>
          <a:r>
            <a:rPr lang="ru-RU" dirty="0" smtClean="0"/>
            <a:t>Психолог </a:t>
          </a:r>
          <a:endParaRPr lang="ru-RU" dirty="0"/>
        </a:p>
      </dgm:t>
    </dgm:pt>
    <dgm:pt modelId="{C11F87EB-AE7E-44ED-9B78-182BE991F029}" type="parTrans" cxnId="{82314603-F4E2-4F10-971F-F0B43DF74707}">
      <dgm:prSet/>
      <dgm:spPr/>
      <dgm:t>
        <a:bodyPr/>
        <a:lstStyle/>
        <a:p>
          <a:endParaRPr lang="ru-RU"/>
        </a:p>
      </dgm:t>
    </dgm:pt>
    <dgm:pt modelId="{9E35032F-0D3D-44E6-9109-896F861ED88F}" type="sibTrans" cxnId="{82314603-F4E2-4F10-971F-F0B43DF74707}">
      <dgm:prSet/>
      <dgm:spPr/>
      <dgm:t>
        <a:bodyPr/>
        <a:lstStyle/>
        <a:p>
          <a:endParaRPr lang="ru-RU"/>
        </a:p>
      </dgm:t>
    </dgm:pt>
    <dgm:pt modelId="{15D51E21-46E4-4306-B4CD-41342A31AF9C}">
      <dgm:prSet phldrT="[Текст]"/>
      <dgm:spPr/>
      <dgm:t>
        <a:bodyPr/>
        <a:lstStyle/>
        <a:p>
          <a:r>
            <a:rPr lang="ru-RU" dirty="0" smtClean="0"/>
            <a:t>Развитие психических процессов</a:t>
          </a:r>
          <a:endParaRPr lang="ru-RU" dirty="0"/>
        </a:p>
      </dgm:t>
    </dgm:pt>
    <dgm:pt modelId="{AE6ACB66-4DFA-4076-AA07-7D1659C6FB73}" type="parTrans" cxnId="{70739501-6A5A-429E-9B77-ABA21B96B1BB}">
      <dgm:prSet/>
      <dgm:spPr/>
      <dgm:t>
        <a:bodyPr/>
        <a:lstStyle/>
        <a:p>
          <a:endParaRPr lang="ru-RU"/>
        </a:p>
      </dgm:t>
    </dgm:pt>
    <dgm:pt modelId="{90CD1BD9-92D7-45D0-818D-B0248C317071}" type="sibTrans" cxnId="{70739501-6A5A-429E-9B77-ABA21B96B1BB}">
      <dgm:prSet/>
      <dgm:spPr/>
      <dgm:t>
        <a:bodyPr/>
        <a:lstStyle/>
        <a:p>
          <a:endParaRPr lang="ru-RU"/>
        </a:p>
      </dgm:t>
    </dgm:pt>
    <dgm:pt modelId="{FF9D3A3F-C976-4E77-B165-9423ABF55293}">
      <dgm:prSet phldrT="[Текст]"/>
      <dgm:spPr/>
      <dgm:t>
        <a:bodyPr/>
        <a:lstStyle/>
        <a:p>
          <a:r>
            <a:rPr lang="ru-RU" dirty="0" smtClean="0"/>
            <a:t>Воспитатель</a:t>
          </a:r>
          <a:endParaRPr lang="ru-RU" dirty="0"/>
        </a:p>
      </dgm:t>
    </dgm:pt>
    <dgm:pt modelId="{A5362ADE-CAFB-431C-A5EF-89E563D5F822}" type="parTrans" cxnId="{4FFA39D1-279D-43A0-8E4E-6F8DCCE1967C}">
      <dgm:prSet/>
      <dgm:spPr/>
      <dgm:t>
        <a:bodyPr/>
        <a:lstStyle/>
        <a:p>
          <a:endParaRPr lang="ru-RU"/>
        </a:p>
      </dgm:t>
    </dgm:pt>
    <dgm:pt modelId="{93ACB837-0BFA-4019-B3FC-408550F6DF54}" type="sibTrans" cxnId="{4FFA39D1-279D-43A0-8E4E-6F8DCCE1967C}">
      <dgm:prSet/>
      <dgm:spPr/>
      <dgm:t>
        <a:bodyPr/>
        <a:lstStyle/>
        <a:p>
          <a:endParaRPr lang="ru-RU"/>
        </a:p>
      </dgm:t>
    </dgm:pt>
    <dgm:pt modelId="{958AD5D1-E983-4867-869D-19E751AD61C7}">
      <dgm:prSet phldrT="[Текст]"/>
      <dgm:spPr/>
      <dgm:t>
        <a:bodyPr/>
        <a:lstStyle/>
        <a:p>
          <a:r>
            <a:rPr lang="ru-RU" dirty="0" smtClean="0"/>
            <a:t>Работа по заданию логопеда</a:t>
          </a:r>
          <a:endParaRPr lang="ru-RU" dirty="0"/>
        </a:p>
      </dgm:t>
    </dgm:pt>
    <dgm:pt modelId="{7E387794-0838-4633-91BB-56254BC6E911}" type="parTrans" cxnId="{22881438-8173-46DD-ADE2-B44F4A5A8610}">
      <dgm:prSet/>
      <dgm:spPr/>
      <dgm:t>
        <a:bodyPr/>
        <a:lstStyle/>
        <a:p>
          <a:endParaRPr lang="ru-RU"/>
        </a:p>
      </dgm:t>
    </dgm:pt>
    <dgm:pt modelId="{E7FF72A3-EFBB-4C0A-81DF-C043BE8D7AE4}" type="sibTrans" cxnId="{22881438-8173-46DD-ADE2-B44F4A5A8610}">
      <dgm:prSet/>
      <dgm:spPr/>
      <dgm:t>
        <a:bodyPr/>
        <a:lstStyle/>
        <a:p>
          <a:endParaRPr lang="ru-RU"/>
        </a:p>
      </dgm:t>
    </dgm:pt>
    <dgm:pt modelId="{C770CBF2-6094-430D-B934-23CA18F80B53}">
      <dgm:prSet phldrT="[Текст]"/>
      <dgm:spPr/>
      <dgm:t>
        <a:bodyPr/>
        <a:lstStyle/>
        <a:p>
          <a:r>
            <a:rPr lang="ru-RU" dirty="0" smtClean="0"/>
            <a:t>Постановка речевого дыхания</a:t>
          </a:r>
          <a:endParaRPr lang="ru-RU" dirty="0"/>
        </a:p>
      </dgm:t>
    </dgm:pt>
    <dgm:pt modelId="{9254B836-7D15-46E8-843D-C219FDE1FC2F}" type="parTrans" cxnId="{156BD346-E904-466F-999D-8F4AB03E0743}">
      <dgm:prSet/>
      <dgm:spPr/>
      <dgm:t>
        <a:bodyPr/>
        <a:lstStyle/>
        <a:p>
          <a:endParaRPr lang="ru-RU"/>
        </a:p>
      </dgm:t>
    </dgm:pt>
    <dgm:pt modelId="{AF9F05FC-44C9-4075-B871-E663935FF175}" type="sibTrans" cxnId="{156BD346-E904-466F-999D-8F4AB03E0743}">
      <dgm:prSet/>
      <dgm:spPr/>
      <dgm:t>
        <a:bodyPr/>
        <a:lstStyle/>
        <a:p>
          <a:endParaRPr lang="ru-RU"/>
        </a:p>
      </dgm:t>
    </dgm:pt>
    <dgm:pt modelId="{0C4D77FA-8D48-4233-BDE3-BEA04BCD3993}">
      <dgm:prSet phldrT="[Текст]"/>
      <dgm:spPr/>
      <dgm:t>
        <a:bodyPr/>
        <a:lstStyle/>
        <a:p>
          <a:r>
            <a:rPr lang="ru-RU" dirty="0" err="1" smtClean="0"/>
            <a:t>Логопедизация</a:t>
          </a:r>
          <a:r>
            <a:rPr lang="ru-RU" dirty="0" smtClean="0"/>
            <a:t> режимных моментов и занятий</a:t>
          </a:r>
          <a:endParaRPr lang="ru-RU" dirty="0"/>
        </a:p>
      </dgm:t>
    </dgm:pt>
    <dgm:pt modelId="{EADF22A1-1CDD-4233-9BFA-2E9E9A1D249B}" type="parTrans" cxnId="{63F1E59E-7226-47A0-8034-2A933FDD474C}">
      <dgm:prSet/>
      <dgm:spPr/>
      <dgm:t>
        <a:bodyPr/>
        <a:lstStyle/>
        <a:p>
          <a:endParaRPr lang="ru-RU"/>
        </a:p>
      </dgm:t>
    </dgm:pt>
    <dgm:pt modelId="{60BA6FB2-0398-4717-9E8C-A060B83DE172}" type="sibTrans" cxnId="{63F1E59E-7226-47A0-8034-2A933FDD474C}">
      <dgm:prSet/>
      <dgm:spPr/>
      <dgm:t>
        <a:bodyPr/>
        <a:lstStyle/>
        <a:p>
          <a:endParaRPr lang="ru-RU"/>
        </a:p>
      </dgm:t>
    </dgm:pt>
    <dgm:pt modelId="{8617F00D-1161-41C8-911C-96F7B98D314C}">
      <dgm:prSet phldrT="[Текст]"/>
      <dgm:spPr/>
      <dgm:t>
        <a:bodyPr/>
        <a:lstStyle/>
        <a:p>
          <a:r>
            <a:rPr lang="ru-RU" dirty="0" smtClean="0"/>
            <a:t>Положительный эмоциональный настрой</a:t>
          </a:r>
          <a:endParaRPr lang="ru-RU" dirty="0"/>
        </a:p>
      </dgm:t>
    </dgm:pt>
    <dgm:pt modelId="{ABB8FB8B-9788-4CD0-B453-E97C54A00E69}" type="parTrans" cxnId="{69EC642A-1B55-4058-BF8C-CDCB3A476DD8}">
      <dgm:prSet/>
      <dgm:spPr/>
      <dgm:t>
        <a:bodyPr/>
        <a:lstStyle/>
        <a:p>
          <a:endParaRPr lang="ru-RU"/>
        </a:p>
      </dgm:t>
    </dgm:pt>
    <dgm:pt modelId="{3273D492-7EEE-4D4C-BA7C-5DC5A492A0D4}" type="sibTrans" cxnId="{69EC642A-1B55-4058-BF8C-CDCB3A476DD8}">
      <dgm:prSet/>
      <dgm:spPr/>
      <dgm:t>
        <a:bodyPr/>
        <a:lstStyle/>
        <a:p>
          <a:endParaRPr lang="ru-RU"/>
        </a:p>
      </dgm:t>
    </dgm:pt>
    <dgm:pt modelId="{A1F49505-56CA-420D-85E6-69462FBC817D}">
      <dgm:prSet phldrT="[Текст]"/>
      <dgm:spPr/>
      <dgm:t>
        <a:bodyPr/>
        <a:lstStyle/>
        <a:p>
          <a:r>
            <a:rPr lang="ru-RU" dirty="0" smtClean="0"/>
            <a:t>Решение познавательных задач</a:t>
          </a:r>
          <a:endParaRPr lang="ru-RU" dirty="0"/>
        </a:p>
      </dgm:t>
    </dgm:pt>
    <dgm:pt modelId="{395469C2-05D2-49BF-B491-CC582B7F0AAA}" type="parTrans" cxnId="{31FE1857-06CE-41C7-A69B-66714110E236}">
      <dgm:prSet/>
      <dgm:spPr/>
      <dgm:t>
        <a:bodyPr/>
        <a:lstStyle/>
        <a:p>
          <a:endParaRPr lang="ru-RU"/>
        </a:p>
      </dgm:t>
    </dgm:pt>
    <dgm:pt modelId="{54E811F9-42A2-4450-818F-2602F83EAD24}" type="sibTrans" cxnId="{31FE1857-06CE-41C7-A69B-66714110E236}">
      <dgm:prSet/>
      <dgm:spPr/>
      <dgm:t>
        <a:bodyPr/>
        <a:lstStyle/>
        <a:p>
          <a:endParaRPr lang="ru-RU"/>
        </a:p>
      </dgm:t>
    </dgm:pt>
    <dgm:pt modelId="{FE078801-F639-43AF-8CFB-081BC9DB9061}">
      <dgm:prSet phldrT="[Текст]"/>
      <dgm:spPr/>
      <dgm:t>
        <a:bodyPr/>
        <a:lstStyle/>
        <a:p>
          <a:r>
            <a:rPr lang="ru-RU" dirty="0" smtClean="0"/>
            <a:t>Развитие психических процессов</a:t>
          </a:r>
          <a:endParaRPr lang="ru-RU" dirty="0"/>
        </a:p>
      </dgm:t>
    </dgm:pt>
    <dgm:pt modelId="{6753BB23-315D-4F0F-BBA2-4D65DCAB4583}" type="parTrans" cxnId="{A574BE17-8049-4085-94EF-3A309096D41A}">
      <dgm:prSet/>
      <dgm:spPr/>
      <dgm:t>
        <a:bodyPr/>
        <a:lstStyle/>
        <a:p>
          <a:endParaRPr lang="ru-RU"/>
        </a:p>
      </dgm:t>
    </dgm:pt>
    <dgm:pt modelId="{3531EDAC-D6F1-4776-9100-E0233D5CD2BD}" type="sibTrans" cxnId="{A574BE17-8049-4085-94EF-3A309096D41A}">
      <dgm:prSet/>
      <dgm:spPr/>
      <dgm:t>
        <a:bodyPr/>
        <a:lstStyle/>
        <a:p>
          <a:endParaRPr lang="ru-RU"/>
        </a:p>
      </dgm:t>
    </dgm:pt>
    <dgm:pt modelId="{4A38CE86-0B2E-425B-B5FA-71F1571F62DE}" type="pres">
      <dgm:prSet presAssocID="{74782B0F-8952-4E92-BAD7-59B6C0A8BD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E7907E-A5D6-4B0E-9923-F692A768612E}" type="pres">
      <dgm:prSet presAssocID="{0111477E-3D53-42FE-8364-EFB73CB7C158}" presName="composite" presStyleCnt="0"/>
      <dgm:spPr/>
    </dgm:pt>
    <dgm:pt modelId="{7A97B6A5-1F4B-45B9-AE61-D2FE1EF647F3}" type="pres">
      <dgm:prSet presAssocID="{0111477E-3D53-42FE-8364-EFB73CB7C15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CBD69-23C0-4CB1-8421-68EBA3B00A01}" type="pres">
      <dgm:prSet presAssocID="{0111477E-3D53-42FE-8364-EFB73CB7C15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4FC95-54A9-4CC3-ADBB-D09E79FED1C2}" type="pres">
      <dgm:prSet presAssocID="{A80E0864-1F90-4DDE-92F7-0302E15F4261}" presName="space" presStyleCnt="0"/>
      <dgm:spPr/>
    </dgm:pt>
    <dgm:pt modelId="{1FF4C619-AA75-4078-B67E-95D487AAD464}" type="pres">
      <dgm:prSet presAssocID="{B2D5E0A9-F928-4422-9692-DACD4E2E94BD}" presName="composite" presStyleCnt="0"/>
      <dgm:spPr/>
    </dgm:pt>
    <dgm:pt modelId="{06B64A26-C105-4BD0-9DB7-18D235570CCB}" type="pres">
      <dgm:prSet presAssocID="{B2D5E0A9-F928-4422-9692-DACD4E2E94B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AD940-1C92-4ACA-A1C0-5547D81E53CD}" type="pres">
      <dgm:prSet presAssocID="{B2D5E0A9-F928-4422-9692-DACD4E2E94B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45FC5E-641A-4952-942B-858DD463F9B2}" type="pres">
      <dgm:prSet presAssocID="{9E35032F-0D3D-44E6-9109-896F861ED88F}" presName="space" presStyleCnt="0"/>
      <dgm:spPr/>
    </dgm:pt>
    <dgm:pt modelId="{0173E234-18CA-454E-A361-C5359A744957}" type="pres">
      <dgm:prSet presAssocID="{FF9D3A3F-C976-4E77-B165-9423ABF55293}" presName="composite" presStyleCnt="0"/>
      <dgm:spPr/>
    </dgm:pt>
    <dgm:pt modelId="{1D9B5A0B-D909-432C-B259-C2F8DA70D735}" type="pres">
      <dgm:prSet presAssocID="{FF9D3A3F-C976-4E77-B165-9423ABF5529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0B31A-947F-49F3-ABB2-9F440CAF6537}" type="pres">
      <dgm:prSet presAssocID="{FF9D3A3F-C976-4E77-B165-9423ABF5529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EC642A-1B55-4058-BF8C-CDCB3A476DD8}" srcId="{B2D5E0A9-F928-4422-9692-DACD4E2E94BD}" destId="{8617F00D-1161-41C8-911C-96F7B98D314C}" srcOrd="1" destOrd="0" parTransId="{ABB8FB8B-9788-4CD0-B453-E97C54A00E69}" sibTransId="{3273D492-7EEE-4D4C-BA7C-5DC5A492A0D4}"/>
    <dgm:cxn modelId="{7B8DA0FB-550D-4059-B889-9B458F994FAF}" type="presOf" srcId="{FF9D3A3F-C976-4E77-B165-9423ABF55293}" destId="{1D9B5A0B-D909-432C-B259-C2F8DA70D735}" srcOrd="0" destOrd="0" presId="urn:microsoft.com/office/officeart/2005/8/layout/hList1"/>
    <dgm:cxn modelId="{63F1E59E-7226-47A0-8034-2A933FDD474C}" srcId="{0111477E-3D53-42FE-8364-EFB73CB7C158}" destId="{0C4D77FA-8D48-4233-BDE3-BEA04BCD3993}" srcOrd="2" destOrd="0" parTransId="{EADF22A1-1CDD-4233-9BFA-2E9E9A1D249B}" sibTransId="{60BA6FB2-0398-4717-9E8C-A060B83DE172}"/>
    <dgm:cxn modelId="{34BE66BB-0395-4BFA-8EF5-FC5F2945F0B0}" type="presOf" srcId="{B2D5E0A9-F928-4422-9692-DACD4E2E94BD}" destId="{06B64A26-C105-4BD0-9DB7-18D235570CCB}" srcOrd="0" destOrd="0" presId="urn:microsoft.com/office/officeart/2005/8/layout/hList1"/>
    <dgm:cxn modelId="{AF5F390A-AEAC-4750-95FD-D4ACA9E9F892}" type="presOf" srcId="{8617F00D-1161-41C8-911C-96F7B98D314C}" destId="{8A6AD940-1C92-4ACA-A1C0-5547D81E53CD}" srcOrd="0" destOrd="1" presId="urn:microsoft.com/office/officeart/2005/8/layout/hList1"/>
    <dgm:cxn modelId="{D20C019A-EE7E-44F8-94AD-5BC919EC5714}" type="presOf" srcId="{0C4D77FA-8D48-4233-BDE3-BEA04BCD3993}" destId="{D69CBD69-23C0-4CB1-8421-68EBA3B00A01}" srcOrd="0" destOrd="2" presId="urn:microsoft.com/office/officeart/2005/8/layout/hList1"/>
    <dgm:cxn modelId="{A574BE17-8049-4085-94EF-3A309096D41A}" srcId="{FF9D3A3F-C976-4E77-B165-9423ABF55293}" destId="{FE078801-F639-43AF-8CFB-081BC9DB9061}" srcOrd="2" destOrd="0" parTransId="{6753BB23-315D-4F0F-BBA2-4D65DCAB4583}" sibTransId="{3531EDAC-D6F1-4776-9100-E0233D5CD2BD}"/>
    <dgm:cxn modelId="{22881438-8173-46DD-ADE2-B44F4A5A8610}" srcId="{FF9D3A3F-C976-4E77-B165-9423ABF55293}" destId="{958AD5D1-E983-4867-869D-19E751AD61C7}" srcOrd="0" destOrd="0" parTransId="{7E387794-0838-4633-91BB-56254BC6E911}" sibTransId="{E7FF72A3-EFBB-4C0A-81DF-C043BE8D7AE4}"/>
    <dgm:cxn modelId="{156BD346-E904-466F-999D-8F4AB03E0743}" srcId="{0111477E-3D53-42FE-8364-EFB73CB7C158}" destId="{C770CBF2-6094-430D-B934-23CA18F80B53}" srcOrd="1" destOrd="0" parTransId="{9254B836-7D15-46E8-843D-C219FDE1FC2F}" sibTransId="{AF9F05FC-44C9-4075-B871-E663935FF175}"/>
    <dgm:cxn modelId="{EED8EDEF-DAD2-47F4-8ACA-33A5983AEA12}" srcId="{74782B0F-8952-4E92-BAD7-59B6C0A8BDEB}" destId="{0111477E-3D53-42FE-8364-EFB73CB7C158}" srcOrd="0" destOrd="0" parTransId="{0883DDB2-8D69-4FBB-8A9D-CC323B5F5080}" sibTransId="{A80E0864-1F90-4DDE-92F7-0302E15F4261}"/>
    <dgm:cxn modelId="{8AE78477-09C0-4281-985B-25E869AECECA}" type="presOf" srcId="{FE078801-F639-43AF-8CFB-081BC9DB9061}" destId="{9A00B31A-947F-49F3-ABB2-9F440CAF6537}" srcOrd="0" destOrd="2" presId="urn:microsoft.com/office/officeart/2005/8/layout/hList1"/>
    <dgm:cxn modelId="{82314603-F4E2-4F10-971F-F0B43DF74707}" srcId="{74782B0F-8952-4E92-BAD7-59B6C0A8BDEB}" destId="{B2D5E0A9-F928-4422-9692-DACD4E2E94BD}" srcOrd="1" destOrd="0" parTransId="{C11F87EB-AE7E-44ED-9B78-182BE991F029}" sibTransId="{9E35032F-0D3D-44E6-9109-896F861ED88F}"/>
    <dgm:cxn modelId="{5D7C4360-285E-4FE2-98C0-F56ED2402206}" type="presOf" srcId="{15D51E21-46E4-4306-B4CD-41342A31AF9C}" destId="{8A6AD940-1C92-4ACA-A1C0-5547D81E53CD}" srcOrd="0" destOrd="0" presId="urn:microsoft.com/office/officeart/2005/8/layout/hList1"/>
    <dgm:cxn modelId="{70739501-6A5A-429E-9B77-ABA21B96B1BB}" srcId="{B2D5E0A9-F928-4422-9692-DACD4E2E94BD}" destId="{15D51E21-46E4-4306-B4CD-41342A31AF9C}" srcOrd="0" destOrd="0" parTransId="{AE6ACB66-4DFA-4076-AA07-7D1659C6FB73}" sibTransId="{90CD1BD9-92D7-45D0-818D-B0248C317071}"/>
    <dgm:cxn modelId="{4FFA39D1-279D-43A0-8E4E-6F8DCCE1967C}" srcId="{74782B0F-8952-4E92-BAD7-59B6C0A8BDEB}" destId="{FF9D3A3F-C976-4E77-B165-9423ABF55293}" srcOrd="2" destOrd="0" parTransId="{A5362ADE-CAFB-431C-A5EF-89E563D5F822}" sibTransId="{93ACB837-0BFA-4019-B3FC-408550F6DF54}"/>
    <dgm:cxn modelId="{EA06BFCF-4B1F-4510-8AE7-32F929222152}" type="presOf" srcId="{A1F49505-56CA-420D-85E6-69462FBC817D}" destId="{9A00B31A-947F-49F3-ABB2-9F440CAF6537}" srcOrd="0" destOrd="1" presId="urn:microsoft.com/office/officeart/2005/8/layout/hList1"/>
    <dgm:cxn modelId="{31FE1857-06CE-41C7-A69B-66714110E236}" srcId="{FF9D3A3F-C976-4E77-B165-9423ABF55293}" destId="{A1F49505-56CA-420D-85E6-69462FBC817D}" srcOrd="1" destOrd="0" parTransId="{395469C2-05D2-49BF-B491-CC582B7F0AAA}" sibTransId="{54E811F9-42A2-4450-818F-2602F83EAD24}"/>
    <dgm:cxn modelId="{A6F6E57C-1F80-4238-A03E-1703DCAD9AC8}" srcId="{0111477E-3D53-42FE-8364-EFB73CB7C158}" destId="{6FFB71C0-03DD-4BAF-96FF-8E174FB2EF3D}" srcOrd="0" destOrd="0" parTransId="{CBB77719-3CDA-4D5B-B491-57220C45E00A}" sibTransId="{5DCAE3AA-4746-48E9-8845-53E0D2A1F284}"/>
    <dgm:cxn modelId="{FA05B710-B3DD-4CAF-836C-597264BED49D}" type="presOf" srcId="{C770CBF2-6094-430D-B934-23CA18F80B53}" destId="{D69CBD69-23C0-4CB1-8421-68EBA3B00A01}" srcOrd="0" destOrd="1" presId="urn:microsoft.com/office/officeart/2005/8/layout/hList1"/>
    <dgm:cxn modelId="{A4CA72D9-C998-41D1-9620-8BF77431A171}" type="presOf" srcId="{958AD5D1-E983-4867-869D-19E751AD61C7}" destId="{9A00B31A-947F-49F3-ABB2-9F440CAF6537}" srcOrd="0" destOrd="0" presId="urn:microsoft.com/office/officeart/2005/8/layout/hList1"/>
    <dgm:cxn modelId="{9469EDAC-8D8F-4008-8EEF-5BA81B89D4CA}" type="presOf" srcId="{6FFB71C0-03DD-4BAF-96FF-8E174FB2EF3D}" destId="{D69CBD69-23C0-4CB1-8421-68EBA3B00A01}" srcOrd="0" destOrd="0" presId="urn:microsoft.com/office/officeart/2005/8/layout/hList1"/>
    <dgm:cxn modelId="{DE3B91CB-A576-41CC-88A7-43ABEA7AC6DA}" type="presOf" srcId="{74782B0F-8952-4E92-BAD7-59B6C0A8BDEB}" destId="{4A38CE86-0B2E-425B-B5FA-71F1571F62DE}" srcOrd="0" destOrd="0" presId="urn:microsoft.com/office/officeart/2005/8/layout/hList1"/>
    <dgm:cxn modelId="{0F800639-7371-4ED7-9E3B-7EB81CE1AF95}" type="presOf" srcId="{0111477E-3D53-42FE-8364-EFB73CB7C158}" destId="{7A97B6A5-1F4B-45B9-AE61-D2FE1EF647F3}" srcOrd="0" destOrd="0" presId="urn:microsoft.com/office/officeart/2005/8/layout/hList1"/>
    <dgm:cxn modelId="{7B80BB88-ACC1-47A4-AFD9-183982E1F916}" type="presParOf" srcId="{4A38CE86-0B2E-425B-B5FA-71F1571F62DE}" destId="{18E7907E-A5D6-4B0E-9923-F692A768612E}" srcOrd="0" destOrd="0" presId="urn:microsoft.com/office/officeart/2005/8/layout/hList1"/>
    <dgm:cxn modelId="{1FAF22D1-5A88-4E03-A1A1-47D61202457E}" type="presParOf" srcId="{18E7907E-A5D6-4B0E-9923-F692A768612E}" destId="{7A97B6A5-1F4B-45B9-AE61-D2FE1EF647F3}" srcOrd="0" destOrd="0" presId="urn:microsoft.com/office/officeart/2005/8/layout/hList1"/>
    <dgm:cxn modelId="{4597751F-B922-490D-BDD0-7384278A318A}" type="presParOf" srcId="{18E7907E-A5D6-4B0E-9923-F692A768612E}" destId="{D69CBD69-23C0-4CB1-8421-68EBA3B00A01}" srcOrd="1" destOrd="0" presId="urn:microsoft.com/office/officeart/2005/8/layout/hList1"/>
    <dgm:cxn modelId="{7A7178EA-AF69-4F7B-81FB-50674363EE86}" type="presParOf" srcId="{4A38CE86-0B2E-425B-B5FA-71F1571F62DE}" destId="{3004FC95-54A9-4CC3-ADBB-D09E79FED1C2}" srcOrd="1" destOrd="0" presId="urn:microsoft.com/office/officeart/2005/8/layout/hList1"/>
    <dgm:cxn modelId="{9883ABF8-FA14-4432-9401-599314A1D6C0}" type="presParOf" srcId="{4A38CE86-0B2E-425B-B5FA-71F1571F62DE}" destId="{1FF4C619-AA75-4078-B67E-95D487AAD464}" srcOrd="2" destOrd="0" presId="urn:microsoft.com/office/officeart/2005/8/layout/hList1"/>
    <dgm:cxn modelId="{9B47ABC1-2A0C-4537-97B9-88DBAF75F707}" type="presParOf" srcId="{1FF4C619-AA75-4078-B67E-95D487AAD464}" destId="{06B64A26-C105-4BD0-9DB7-18D235570CCB}" srcOrd="0" destOrd="0" presId="urn:microsoft.com/office/officeart/2005/8/layout/hList1"/>
    <dgm:cxn modelId="{EC2A87B6-3C67-4507-988E-97B7280B3CDA}" type="presParOf" srcId="{1FF4C619-AA75-4078-B67E-95D487AAD464}" destId="{8A6AD940-1C92-4ACA-A1C0-5547D81E53CD}" srcOrd="1" destOrd="0" presId="urn:microsoft.com/office/officeart/2005/8/layout/hList1"/>
    <dgm:cxn modelId="{01ACC0AC-30E1-45C5-93C6-CCD46AA0AA23}" type="presParOf" srcId="{4A38CE86-0B2E-425B-B5FA-71F1571F62DE}" destId="{BC45FC5E-641A-4952-942B-858DD463F9B2}" srcOrd="3" destOrd="0" presId="urn:microsoft.com/office/officeart/2005/8/layout/hList1"/>
    <dgm:cxn modelId="{51754E8E-E5DE-4522-9AF2-E8FB30435ED6}" type="presParOf" srcId="{4A38CE86-0B2E-425B-B5FA-71F1571F62DE}" destId="{0173E234-18CA-454E-A361-C5359A744957}" srcOrd="4" destOrd="0" presId="urn:microsoft.com/office/officeart/2005/8/layout/hList1"/>
    <dgm:cxn modelId="{AD86CB28-2C9E-4112-A4F9-2F8ECE22FB66}" type="presParOf" srcId="{0173E234-18CA-454E-A361-C5359A744957}" destId="{1D9B5A0B-D909-432C-B259-C2F8DA70D735}" srcOrd="0" destOrd="0" presId="urn:microsoft.com/office/officeart/2005/8/layout/hList1"/>
    <dgm:cxn modelId="{D9A063DF-1581-495F-81CC-CF5534D45326}" type="presParOf" srcId="{0173E234-18CA-454E-A361-C5359A744957}" destId="{9A00B31A-947F-49F3-ABB2-9F440CAF6537}" srcOrd="1" destOrd="0" presId="urn:microsoft.com/office/officeart/2005/8/layout/hLis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782B0F-8952-4E92-BAD7-59B6C0A8BDEB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111477E-3D53-42FE-8364-EFB73CB7C158}">
      <dgm:prSet phldrT="[Текст]"/>
      <dgm:spPr/>
      <dgm:t>
        <a:bodyPr/>
        <a:lstStyle/>
        <a:p>
          <a:r>
            <a:rPr lang="ru-RU" dirty="0" smtClean="0"/>
            <a:t>Музыкальный руководитель</a:t>
          </a:r>
          <a:endParaRPr lang="ru-RU" dirty="0"/>
        </a:p>
      </dgm:t>
    </dgm:pt>
    <dgm:pt modelId="{0883DDB2-8D69-4FBB-8A9D-CC323B5F5080}" type="parTrans" cxnId="{EED8EDEF-DAD2-47F4-8ACA-33A5983AEA12}">
      <dgm:prSet/>
      <dgm:spPr/>
      <dgm:t>
        <a:bodyPr/>
        <a:lstStyle/>
        <a:p>
          <a:endParaRPr lang="ru-RU"/>
        </a:p>
      </dgm:t>
    </dgm:pt>
    <dgm:pt modelId="{A80E0864-1F90-4DDE-92F7-0302E15F4261}" type="sibTrans" cxnId="{EED8EDEF-DAD2-47F4-8ACA-33A5983AEA12}">
      <dgm:prSet/>
      <dgm:spPr/>
      <dgm:t>
        <a:bodyPr/>
        <a:lstStyle/>
        <a:p>
          <a:endParaRPr lang="ru-RU"/>
        </a:p>
      </dgm:t>
    </dgm:pt>
    <dgm:pt modelId="{6FFB71C0-03DD-4BAF-96FF-8E174FB2EF3D}">
      <dgm:prSet phldrT="[Текст]"/>
      <dgm:spPr/>
      <dgm:t>
        <a:bodyPr/>
        <a:lstStyle/>
        <a:p>
          <a:r>
            <a:rPr lang="ru-RU" dirty="0" smtClean="0"/>
            <a:t>Воспитание чувства ритма</a:t>
          </a:r>
          <a:endParaRPr lang="ru-RU" dirty="0"/>
        </a:p>
      </dgm:t>
    </dgm:pt>
    <dgm:pt modelId="{CBB77719-3CDA-4D5B-B491-57220C45E00A}" type="parTrans" cxnId="{A6F6E57C-1F80-4238-A03E-1703DCAD9AC8}">
      <dgm:prSet/>
      <dgm:spPr/>
      <dgm:t>
        <a:bodyPr/>
        <a:lstStyle/>
        <a:p>
          <a:endParaRPr lang="ru-RU"/>
        </a:p>
      </dgm:t>
    </dgm:pt>
    <dgm:pt modelId="{5DCAE3AA-4746-48E9-8845-53E0D2A1F284}" type="sibTrans" cxnId="{A6F6E57C-1F80-4238-A03E-1703DCAD9AC8}">
      <dgm:prSet/>
      <dgm:spPr/>
      <dgm:t>
        <a:bodyPr/>
        <a:lstStyle/>
        <a:p>
          <a:endParaRPr lang="ru-RU"/>
        </a:p>
      </dgm:t>
    </dgm:pt>
    <dgm:pt modelId="{B2D5E0A9-F928-4422-9692-DACD4E2E94BD}">
      <dgm:prSet phldrT="[Текст]"/>
      <dgm:spPr/>
      <dgm:t>
        <a:bodyPr/>
        <a:lstStyle/>
        <a:p>
          <a:r>
            <a:rPr lang="ru-RU" dirty="0" smtClean="0"/>
            <a:t>Инструктор по  физической культуре</a:t>
          </a:r>
          <a:endParaRPr lang="ru-RU" dirty="0"/>
        </a:p>
      </dgm:t>
    </dgm:pt>
    <dgm:pt modelId="{C11F87EB-AE7E-44ED-9B78-182BE991F029}" type="parTrans" cxnId="{82314603-F4E2-4F10-971F-F0B43DF74707}">
      <dgm:prSet/>
      <dgm:spPr/>
      <dgm:t>
        <a:bodyPr/>
        <a:lstStyle/>
        <a:p>
          <a:endParaRPr lang="ru-RU"/>
        </a:p>
      </dgm:t>
    </dgm:pt>
    <dgm:pt modelId="{9E35032F-0D3D-44E6-9109-896F861ED88F}" type="sibTrans" cxnId="{82314603-F4E2-4F10-971F-F0B43DF74707}">
      <dgm:prSet/>
      <dgm:spPr/>
      <dgm:t>
        <a:bodyPr/>
        <a:lstStyle/>
        <a:p>
          <a:endParaRPr lang="ru-RU"/>
        </a:p>
      </dgm:t>
    </dgm:pt>
    <dgm:pt modelId="{15D51E21-46E4-4306-B4CD-41342A31AF9C}">
      <dgm:prSet phldrT="[Текст]"/>
      <dgm:spPr/>
      <dgm:t>
        <a:bodyPr/>
        <a:lstStyle/>
        <a:p>
          <a:r>
            <a:rPr lang="ru-RU" dirty="0" smtClean="0"/>
            <a:t>Коррекция движений</a:t>
          </a:r>
          <a:endParaRPr lang="ru-RU" dirty="0"/>
        </a:p>
      </dgm:t>
    </dgm:pt>
    <dgm:pt modelId="{AE6ACB66-4DFA-4076-AA07-7D1659C6FB73}" type="parTrans" cxnId="{70739501-6A5A-429E-9B77-ABA21B96B1BB}">
      <dgm:prSet/>
      <dgm:spPr/>
      <dgm:t>
        <a:bodyPr/>
        <a:lstStyle/>
        <a:p>
          <a:endParaRPr lang="ru-RU"/>
        </a:p>
      </dgm:t>
    </dgm:pt>
    <dgm:pt modelId="{90CD1BD9-92D7-45D0-818D-B0248C317071}" type="sibTrans" cxnId="{70739501-6A5A-429E-9B77-ABA21B96B1BB}">
      <dgm:prSet/>
      <dgm:spPr/>
      <dgm:t>
        <a:bodyPr/>
        <a:lstStyle/>
        <a:p>
          <a:endParaRPr lang="ru-RU"/>
        </a:p>
      </dgm:t>
    </dgm:pt>
    <dgm:pt modelId="{FF9D3A3F-C976-4E77-B165-9423ABF55293}">
      <dgm:prSet phldrT="[Текст]"/>
      <dgm:spPr/>
      <dgm:t>
        <a:bodyPr/>
        <a:lstStyle/>
        <a:p>
          <a:r>
            <a:rPr lang="ru-RU" dirty="0" smtClean="0"/>
            <a:t>Семья</a:t>
          </a:r>
          <a:endParaRPr lang="ru-RU" dirty="0"/>
        </a:p>
      </dgm:t>
    </dgm:pt>
    <dgm:pt modelId="{A5362ADE-CAFB-431C-A5EF-89E563D5F822}" type="parTrans" cxnId="{4FFA39D1-279D-43A0-8E4E-6F8DCCE1967C}">
      <dgm:prSet/>
      <dgm:spPr/>
      <dgm:t>
        <a:bodyPr/>
        <a:lstStyle/>
        <a:p>
          <a:endParaRPr lang="ru-RU"/>
        </a:p>
      </dgm:t>
    </dgm:pt>
    <dgm:pt modelId="{93ACB837-0BFA-4019-B3FC-408550F6DF54}" type="sibTrans" cxnId="{4FFA39D1-279D-43A0-8E4E-6F8DCCE1967C}">
      <dgm:prSet/>
      <dgm:spPr/>
      <dgm:t>
        <a:bodyPr/>
        <a:lstStyle/>
        <a:p>
          <a:endParaRPr lang="ru-RU"/>
        </a:p>
      </dgm:t>
    </dgm:pt>
    <dgm:pt modelId="{958AD5D1-E983-4867-869D-19E751AD61C7}">
      <dgm:prSet phldrT="[Текст]"/>
      <dgm:spPr/>
      <dgm:t>
        <a:bodyPr/>
        <a:lstStyle/>
        <a:p>
          <a:r>
            <a:rPr lang="ru-RU" dirty="0" smtClean="0"/>
            <a:t>Выполнение заданий логопеда</a:t>
          </a:r>
          <a:endParaRPr lang="ru-RU" dirty="0"/>
        </a:p>
      </dgm:t>
    </dgm:pt>
    <dgm:pt modelId="{7E387794-0838-4633-91BB-56254BC6E911}" type="parTrans" cxnId="{22881438-8173-46DD-ADE2-B44F4A5A8610}">
      <dgm:prSet/>
      <dgm:spPr/>
      <dgm:t>
        <a:bodyPr/>
        <a:lstStyle/>
        <a:p>
          <a:endParaRPr lang="ru-RU"/>
        </a:p>
      </dgm:t>
    </dgm:pt>
    <dgm:pt modelId="{E7FF72A3-EFBB-4C0A-81DF-C043BE8D7AE4}" type="sibTrans" cxnId="{22881438-8173-46DD-ADE2-B44F4A5A8610}">
      <dgm:prSet/>
      <dgm:spPr/>
      <dgm:t>
        <a:bodyPr/>
        <a:lstStyle/>
        <a:p>
          <a:endParaRPr lang="ru-RU"/>
        </a:p>
      </dgm:t>
    </dgm:pt>
    <dgm:pt modelId="{1D1F83A4-AAFA-4DEA-A9FB-0298A8A460B0}">
      <dgm:prSet phldrT="[Текст]"/>
      <dgm:spPr/>
      <dgm:t>
        <a:bodyPr/>
        <a:lstStyle/>
        <a:p>
          <a:r>
            <a:rPr lang="ru-RU" dirty="0" smtClean="0"/>
            <a:t>Координация движений</a:t>
          </a:r>
          <a:endParaRPr lang="ru-RU" dirty="0"/>
        </a:p>
      </dgm:t>
    </dgm:pt>
    <dgm:pt modelId="{09EB17C9-CE59-43B6-AF97-B9C3BCDE0B64}" type="parTrans" cxnId="{F56CF646-803A-4EC5-9998-BEA59DDD46BD}">
      <dgm:prSet/>
      <dgm:spPr/>
      <dgm:t>
        <a:bodyPr/>
        <a:lstStyle/>
        <a:p>
          <a:endParaRPr lang="ru-RU"/>
        </a:p>
      </dgm:t>
    </dgm:pt>
    <dgm:pt modelId="{E8C0405A-2030-4330-8293-20B0F0F69F0B}" type="sibTrans" cxnId="{F56CF646-803A-4EC5-9998-BEA59DDD46BD}">
      <dgm:prSet/>
      <dgm:spPr/>
      <dgm:t>
        <a:bodyPr/>
        <a:lstStyle/>
        <a:p>
          <a:endParaRPr lang="ru-RU"/>
        </a:p>
      </dgm:t>
    </dgm:pt>
    <dgm:pt modelId="{C4664226-A80C-4BC4-AE8E-ABDBD6494D61}">
      <dgm:prSet phldrT="[Текст]"/>
      <dgm:spPr/>
      <dgm:t>
        <a:bodyPr/>
        <a:lstStyle/>
        <a:p>
          <a:r>
            <a:rPr lang="ru-RU" dirty="0" smtClean="0"/>
            <a:t>Дыхание</a:t>
          </a:r>
          <a:endParaRPr lang="ru-RU" dirty="0"/>
        </a:p>
      </dgm:t>
    </dgm:pt>
    <dgm:pt modelId="{BED2DFBC-1B10-4AC2-B410-7E9E03652FF1}" type="parTrans" cxnId="{C15C1144-DBB5-4D9D-A240-167EC95E8753}">
      <dgm:prSet/>
      <dgm:spPr/>
      <dgm:t>
        <a:bodyPr/>
        <a:lstStyle/>
        <a:p>
          <a:endParaRPr lang="ru-RU"/>
        </a:p>
      </dgm:t>
    </dgm:pt>
    <dgm:pt modelId="{303AD570-593C-4755-9D4D-A7ECEE634BEA}" type="sibTrans" cxnId="{C15C1144-DBB5-4D9D-A240-167EC95E8753}">
      <dgm:prSet/>
      <dgm:spPr/>
      <dgm:t>
        <a:bodyPr/>
        <a:lstStyle/>
        <a:p>
          <a:endParaRPr lang="ru-RU"/>
        </a:p>
      </dgm:t>
    </dgm:pt>
    <dgm:pt modelId="{952CEF53-6AA9-49CA-8BE1-EBB251A16B0E}">
      <dgm:prSet phldrT="[Текст]"/>
      <dgm:spPr/>
      <dgm:t>
        <a:bodyPr/>
        <a:lstStyle/>
        <a:p>
          <a:r>
            <a:rPr lang="ru-RU" dirty="0" smtClean="0"/>
            <a:t>Общая моторика</a:t>
          </a:r>
          <a:endParaRPr lang="ru-RU" dirty="0"/>
        </a:p>
      </dgm:t>
    </dgm:pt>
    <dgm:pt modelId="{97E7774D-E80E-4692-BDFC-5E974D3EAA8E}" type="parTrans" cxnId="{B5ECD520-6C15-4CFC-978F-4957445249F9}">
      <dgm:prSet/>
      <dgm:spPr/>
      <dgm:t>
        <a:bodyPr/>
        <a:lstStyle/>
        <a:p>
          <a:endParaRPr lang="ru-RU"/>
        </a:p>
      </dgm:t>
    </dgm:pt>
    <dgm:pt modelId="{158B4292-8219-4BBE-8CB8-D09A2FD12178}" type="sibTrans" cxnId="{B5ECD520-6C15-4CFC-978F-4957445249F9}">
      <dgm:prSet/>
      <dgm:spPr/>
      <dgm:t>
        <a:bodyPr/>
        <a:lstStyle/>
        <a:p>
          <a:endParaRPr lang="ru-RU"/>
        </a:p>
      </dgm:t>
    </dgm:pt>
    <dgm:pt modelId="{29691296-27C9-4501-901E-96DEEFB22B0B}">
      <dgm:prSet phldrT="[Текст]"/>
      <dgm:spPr/>
      <dgm:t>
        <a:bodyPr/>
        <a:lstStyle/>
        <a:p>
          <a:r>
            <a:rPr lang="ru-RU" dirty="0" smtClean="0"/>
            <a:t>Дыхание</a:t>
          </a:r>
          <a:endParaRPr lang="ru-RU" dirty="0"/>
        </a:p>
      </dgm:t>
    </dgm:pt>
    <dgm:pt modelId="{AB3AE934-6259-46A4-BB43-11E6407771BD}" type="parTrans" cxnId="{BE4E3B7F-101C-4C45-8DF7-9540FBB97AB2}">
      <dgm:prSet/>
      <dgm:spPr/>
      <dgm:t>
        <a:bodyPr/>
        <a:lstStyle/>
        <a:p>
          <a:endParaRPr lang="ru-RU"/>
        </a:p>
      </dgm:t>
    </dgm:pt>
    <dgm:pt modelId="{DF537E1E-5294-424C-9BB7-78F5B25931A2}" type="sibTrans" cxnId="{BE4E3B7F-101C-4C45-8DF7-9540FBB97AB2}">
      <dgm:prSet/>
      <dgm:spPr/>
      <dgm:t>
        <a:bodyPr/>
        <a:lstStyle/>
        <a:p>
          <a:endParaRPr lang="ru-RU"/>
        </a:p>
      </dgm:t>
    </dgm:pt>
    <dgm:pt modelId="{17488BBD-37C9-4B43-A4E2-8D2A527E7625}">
      <dgm:prSet phldrT="[Текст]"/>
      <dgm:spPr/>
      <dgm:t>
        <a:bodyPr/>
        <a:lstStyle/>
        <a:p>
          <a:r>
            <a:rPr lang="ru-RU" dirty="0" smtClean="0"/>
            <a:t>Актуализация полученных речевых навыков</a:t>
          </a:r>
          <a:endParaRPr lang="ru-RU" dirty="0"/>
        </a:p>
      </dgm:t>
    </dgm:pt>
    <dgm:pt modelId="{4B3BCB6D-01EB-4AAF-9ABF-B20102419870}" type="parTrans" cxnId="{31D4D76F-D771-44FD-BE7D-13D23373DDD7}">
      <dgm:prSet/>
      <dgm:spPr/>
      <dgm:t>
        <a:bodyPr/>
        <a:lstStyle/>
        <a:p>
          <a:endParaRPr lang="ru-RU"/>
        </a:p>
      </dgm:t>
    </dgm:pt>
    <dgm:pt modelId="{E9BAFE25-5E27-411B-A9C3-8ECDE3B873FD}" type="sibTrans" cxnId="{31D4D76F-D771-44FD-BE7D-13D23373DDD7}">
      <dgm:prSet/>
      <dgm:spPr/>
      <dgm:t>
        <a:bodyPr/>
        <a:lstStyle/>
        <a:p>
          <a:endParaRPr lang="ru-RU"/>
        </a:p>
      </dgm:t>
    </dgm:pt>
    <dgm:pt modelId="{4A38CE86-0B2E-425B-B5FA-71F1571F62DE}" type="pres">
      <dgm:prSet presAssocID="{74782B0F-8952-4E92-BAD7-59B6C0A8BD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E7907E-A5D6-4B0E-9923-F692A768612E}" type="pres">
      <dgm:prSet presAssocID="{0111477E-3D53-42FE-8364-EFB73CB7C158}" presName="composite" presStyleCnt="0"/>
      <dgm:spPr/>
    </dgm:pt>
    <dgm:pt modelId="{7A97B6A5-1F4B-45B9-AE61-D2FE1EF647F3}" type="pres">
      <dgm:prSet presAssocID="{0111477E-3D53-42FE-8364-EFB73CB7C15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CBD69-23C0-4CB1-8421-68EBA3B00A01}" type="pres">
      <dgm:prSet presAssocID="{0111477E-3D53-42FE-8364-EFB73CB7C15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4FC95-54A9-4CC3-ADBB-D09E79FED1C2}" type="pres">
      <dgm:prSet presAssocID="{A80E0864-1F90-4DDE-92F7-0302E15F4261}" presName="space" presStyleCnt="0"/>
      <dgm:spPr/>
    </dgm:pt>
    <dgm:pt modelId="{1FF4C619-AA75-4078-B67E-95D487AAD464}" type="pres">
      <dgm:prSet presAssocID="{B2D5E0A9-F928-4422-9692-DACD4E2E94BD}" presName="composite" presStyleCnt="0"/>
      <dgm:spPr/>
    </dgm:pt>
    <dgm:pt modelId="{06B64A26-C105-4BD0-9DB7-18D235570CCB}" type="pres">
      <dgm:prSet presAssocID="{B2D5E0A9-F928-4422-9692-DACD4E2E94B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AD940-1C92-4ACA-A1C0-5547D81E53CD}" type="pres">
      <dgm:prSet presAssocID="{B2D5E0A9-F928-4422-9692-DACD4E2E94B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45FC5E-641A-4952-942B-858DD463F9B2}" type="pres">
      <dgm:prSet presAssocID="{9E35032F-0D3D-44E6-9109-896F861ED88F}" presName="space" presStyleCnt="0"/>
      <dgm:spPr/>
    </dgm:pt>
    <dgm:pt modelId="{0173E234-18CA-454E-A361-C5359A744957}" type="pres">
      <dgm:prSet presAssocID="{FF9D3A3F-C976-4E77-B165-9423ABF55293}" presName="composite" presStyleCnt="0"/>
      <dgm:spPr/>
    </dgm:pt>
    <dgm:pt modelId="{1D9B5A0B-D909-432C-B259-C2F8DA70D735}" type="pres">
      <dgm:prSet presAssocID="{FF9D3A3F-C976-4E77-B165-9423ABF5529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0B31A-947F-49F3-ABB2-9F440CAF6537}" type="pres">
      <dgm:prSet presAssocID="{FF9D3A3F-C976-4E77-B165-9423ABF5529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881438-8173-46DD-ADE2-B44F4A5A8610}" srcId="{FF9D3A3F-C976-4E77-B165-9423ABF55293}" destId="{958AD5D1-E983-4867-869D-19E751AD61C7}" srcOrd="0" destOrd="0" parTransId="{7E387794-0838-4633-91BB-56254BC6E911}" sibTransId="{E7FF72A3-EFBB-4C0A-81DF-C043BE8D7AE4}"/>
    <dgm:cxn modelId="{CD59F0E8-B31C-4C63-8BEB-75DDA14C9A4C}" type="presOf" srcId="{1D1F83A4-AAFA-4DEA-A9FB-0298A8A460B0}" destId="{D69CBD69-23C0-4CB1-8421-68EBA3B00A01}" srcOrd="0" destOrd="1" presId="urn:microsoft.com/office/officeart/2005/8/layout/hList1"/>
    <dgm:cxn modelId="{EED8EDEF-DAD2-47F4-8ACA-33A5983AEA12}" srcId="{74782B0F-8952-4E92-BAD7-59B6C0A8BDEB}" destId="{0111477E-3D53-42FE-8364-EFB73CB7C158}" srcOrd="0" destOrd="0" parTransId="{0883DDB2-8D69-4FBB-8A9D-CC323B5F5080}" sibTransId="{A80E0864-1F90-4DDE-92F7-0302E15F4261}"/>
    <dgm:cxn modelId="{4C8F3766-E7C8-40BE-BAF4-89550EA6F325}" type="presOf" srcId="{B2D5E0A9-F928-4422-9692-DACD4E2E94BD}" destId="{06B64A26-C105-4BD0-9DB7-18D235570CCB}" srcOrd="0" destOrd="0" presId="urn:microsoft.com/office/officeart/2005/8/layout/hList1"/>
    <dgm:cxn modelId="{31D4D76F-D771-44FD-BE7D-13D23373DDD7}" srcId="{FF9D3A3F-C976-4E77-B165-9423ABF55293}" destId="{17488BBD-37C9-4B43-A4E2-8D2A527E7625}" srcOrd="1" destOrd="0" parTransId="{4B3BCB6D-01EB-4AAF-9ABF-B20102419870}" sibTransId="{E9BAFE25-5E27-411B-A9C3-8ECDE3B873FD}"/>
    <dgm:cxn modelId="{82314603-F4E2-4F10-971F-F0B43DF74707}" srcId="{74782B0F-8952-4E92-BAD7-59B6C0A8BDEB}" destId="{B2D5E0A9-F928-4422-9692-DACD4E2E94BD}" srcOrd="1" destOrd="0" parTransId="{C11F87EB-AE7E-44ED-9B78-182BE991F029}" sibTransId="{9E35032F-0D3D-44E6-9109-896F861ED88F}"/>
    <dgm:cxn modelId="{847DFD60-13C4-478E-8847-7263BB6A1038}" type="presOf" srcId="{958AD5D1-E983-4867-869D-19E751AD61C7}" destId="{9A00B31A-947F-49F3-ABB2-9F440CAF6537}" srcOrd="0" destOrd="0" presId="urn:microsoft.com/office/officeart/2005/8/layout/hList1"/>
    <dgm:cxn modelId="{C15C1144-DBB5-4D9D-A240-167EC95E8753}" srcId="{0111477E-3D53-42FE-8364-EFB73CB7C158}" destId="{C4664226-A80C-4BC4-AE8E-ABDBD6494D61}" srcOrd="2" destOrd="0" parTransId="{BED2DFBC-1B10-4AC2-B410-7E9E03652FF1}" sibTransId="{303AD570-593C-4755-9D4D-A7ECEE634BEA}"/>
    <dgm:cxn modelId="{1ECD1708-C036-46AA-8634-50EDB9233B6B}" type="presOf" srcId="{FF9D3A3F-C976-4E77-B165-9423ABF55293}" destId="{1D9B5A0B-D909-432C-B259-C2F8DA70D735}" srcOrd="0" destOrd="0" presId="urn:microsoft.com/office/officeart/2005/8/layout/hList1"/>
    <dgm:cxn modelId="{70739501-6A5A-429E-9B77-ABA21B96B1BB}" srcId="{B2D5E0A9-F928-4422-9692-DACD4E2E94BD}" destId="{15D51E21-46E4-4306-B4CD-41342A31AF9C}" srcOrd="0" destOrd="0" parTransId="{AE6ACB66-4DFA-4076-AA07-7D1659C6FB73}" sibTransId="{90CD1BD9-92D7-45D0-818D-B0248C317071}"/>
    <dgm:cxn modelId="{4FFA39D1-279D-43A0-8E4E-6F8DCCE1967C}" srcId="{74782B0F-8952-4E92-BAD7-59B6C0A8BDEB}" destId="{FF9D3A3F-C976-4E77-B165-9423ABF55293}" srcOrd="2" destOrd="0" parTransId="{A5362ADE-CAFB-431C-A5EF-89E563D5F822}" sibTransId="{93ACB837-0BFA-4019-B3FC-408550F6DF54}"/>
    <dgm:cxn modelId="{E88AEC77-62A0-4D9B-B022-619711E6AC85}" type="presOf" srcId="{29691296-27C9-4501-901E-96DEEFB22B0B}" destId="{8A6AD940-1C92-4ACA-A1C0-5547D81E53CD}" srcOrd="0" destOrd="2" presId="urn:microsoft.com/office/officeart/2005/8/layout/hList1"/>
    <dgm:cxn modelId="{181470D3-E609-4623-958C-62CDE0129072}" type="presOf" srcId="{6FFB71C0-03DD-4BAF-96FF-8E174FB2EF3D}" destId="{D69CBD69-23C0-4CB1-8421-68EBA3B00A01}" srcOrd="0" destOrd="0" presId="urn:microsoft.com/office/officeart/2005/8/layout/hList1"/>
    <dgm:cxn modelId="{D575D1AB-D5E1-41BE-97B1-23527DE5F419}" type="presOf" srcId="{17488BBD-37C9-4B43-A4E2-8D2A527E7625}" destId="{9A00B31A-947F-49F3-ABB2-9F440CAF6537}" srcOrd="0" destOrd="1" presId="urn:microsoft.com/office/officeart/2005/8/layout/hList1"/>
    <dgm:cxn modelId="{A6F6E57C-1F80-4238-A03E-1703DCAD9AC8}" srcId="{0111477E-3D53-42FE-8364-EFB73CB7C158}" destId="{6FFB71C0-03DD-4BAF-96FF-8E174FB2EF3D}" srcOrd="0" destOrd="0" parTransId="{CBB77719-3CDA-4D5B-B491-57220C45E00A}" sibTransId="{5DCAE3AA-4746-48E9-8845-53E0D2A1F284}"/>
    <dgm:cxn modelId="{9F1FC246-3415-4D16-B070-7D3283C0EE5B}" type="presOf" srcId="{C4664226-A80C-4BC4-AE8E-ABDBD6494D61}" destId="{D69CBD69-23C0-4CB1-8421-68EBA3B00A01}" srcOrd="0" destOrd="2" presId="urn:microsoft.com/office/officeart/2005/8/layout/hList1"/>
    <dgm:cxn modelId="{F56CF646-803A-4EC5-9998-BEA59DDD46BD}" srcId="{0111477E-3D53-42FE-8364-EFB73CB7C158}" destId="{1D1F83A4-AAFA-4DEA-A9FB-0298A8A460B0}" srcOrd="1" destOrd="0" parTransId="{09EB17C9-CE59-43B6-AF97-B9C3BCDE0B64}" sibTransId="{E8C0405A-2030-4330-8293-20B0F0F69F0B}"/>
    <dgm:cxn modelId="{4991DB31-8D33-4C4C-B45D-C8ACAE7D6947}" type="presOf" srcId="{74782B0F-8952-4E92-BAD7-59B6C0A8BDEB}" destId="{4A38CE86-0B2E-425B-B5FA-71F1571F62DE}" srcOrd="0" destOrd="0" presId="urn:microsoft.com/office/officeart/2005/8/layout/hList1"/>
    <dgm:cxn modelId="{8DE254CE-1060-42E7-B49E-80817C750269}" type="presOf" srcId="{0111477E-3D53-42FE-8364-EFB73CB7C158}" destId="{7A97B6A5-1F4B-45B9-AE61-D2FE1EF647F3}" srcOrd="0" destOrd="0" presId="urn:microsoft.com/office/officeart/2005/8/layout/hList1"/>
    <dgm:cxn modelId="{BE4E3B7F-101C-4C45-8DF7-9540FBB97AB2}" srcId="{B2D5E0A9-F928-4422-9692-DACD4E2E94BD}" destId="{29691296-27C9-4501-901E-96DEEFB22B0B}" srcOrd="2" destOrd="0" parTransId="{AB3AE934-6259-46A4-BB43-11E6407771BD}" sibTransId="{DF537E1E-5294-424C-9BB7-78F5B25931A2}"/>
    <dgm:cxn modelId="{3C6B5803-133D-48D3-BCAA-5DF100D9D06B}" type="presOf" srcId="{15D51E21-46E4-4306-B4CD-41342A31AF9C}" destId="{8A6AD940-1C92-4ACA-A1C0-5547D81E53CD}" srcOrd="0" destOrd="0" presId="urn:microsoft.com/office/officeart/2005/8/layout/hList1"/>
    <dgm:cxn modelId="{F0270CD7-7E16-43F7-900A-FB73102C284F}" type="presOf" srcId="{952CEF53-6AA9-49CA-8BE1-EBB251A16B0E}" destId="{8A6AD940-1C92-4ACA-A1C0-5547D81E53CD}" srcOrd="0" destOrd="1" presId="urn:microsoft.com/office/officeart/2005/8/layout/hList1"/>
    <dgm:cxn modelId="{B5ECD520-6C15-4CFC-978F-4957445249F9}" srcId="{B2D5E0A9-F928-4422-9692-DACD4E2E94BD}" destId="{952CEF53-6AA9-49CA-8BE1-EBB251A16B0E}" srcOrd="1" destOrd="0" parTransId="{97E7774D-E80E-4692-BDFC-5E974D3EAA8E}" sibTransId="{158B4292-8219-4BBE-8CB8-D09A2FD12178}"/>
    <dgm:cxn modelId="{7F1DB680-8E2F-40EE-B60F-05FAD5F33F3B}" type="presParOf" srcId="{4A38CE86-0B2E-425B-B5FA-71F1571F62DE}" destId="{18E7907E-A5D6-4B0E-9923-F692A768612E}" srcOrd="0" destOrd="0" presId="urn:microsoft.com/office/officeart/2005/8/layout/hList1"/>
    <dgm:cxn modelId="{44590AA3-B438-4BA9-88E0-9A3EC14E3266}" type="presParOf" srcId="{18E7907E-A5D6-4B0E-9923-F692A768612E}" destId="{7A97B6A5-1F4B-45B9-AE61-D2FE1EF647F3}" srcOrd="0" destOrd="0" presId="urn:microsoft.com/office/officeart/2005/8/layout/hList1"/>
    <dgm:cxn modelId="{F2134B5F-FBB8-48A1-8A99-3BD2DB4408B0}" type="presParOf" srcId="{18E7907E-A5D6-4B0E-9923-F692A768612E}" destId="{D69CBD69-23C0-4CB1-8421-68EBA3B00A01}" srcOrd="1" destOrd="0" presId="urn:microsoft.com/office/officeart/2005/8/layout/hList1"/>
    <dgm:cxn modelId="{D83E81E6-834F-44EB-8661-BCA27509FFD6}" type="presParOf" srcId="{4A38CE86-0B2E-425B-B5FA-71F1571F62DE}" destId="{3004FC95-54A9-4CC3-ADBB-D09E79FED1C2}" srcOrd="1" destOrd="0" presId="urn:microsoft.com/office/officeart/2005/8/layout/hList1"/>
    <dgm:cxn modelId="{6613020B-F795-4B50-8FC0-E3D6E83BAD86}" type="presParOf" srcId="{4A38CE86-0B2E-425B-B5FA-71F1571F62DE}" destId="{1FF4C619-AA75-4078-B67E-95D487AAD464}" srcOrd="2" destOrd="0" presId="urn:microsoft.com/office/officeart/2005/8/layout/hList1"/>
    <dgm:cxn modelId="{7AD2AE66-11D1-4B58-935D-EB08D235C3AC}" type="presParOf" srcId="{1FF4C619-AA75-4078-B67E-95D487AAD464}" destId="{06B64A26-C105-4BD0-9DB7-18D235570CCB}" srcOrd="0" destOrd="0" presId="urn:microsoft.com/office/officeart/2005/8/layout/hList1"/>
    <dgm:cxn modelId="{381F14C9-459A-4D0E-A1A0-8E3F1D494727}" type="presParOf" srcId="{1FF4C619-AA75-4078-B67E-95D487AAD464}" destId="{8A6AD940-1C92-4ACA-A1C0-5547D81E53CD}" srcOrd="1" destOrd="0" presId="urn:microsoft.com/office/officeart/2005/8/layout/hList1"/>
    <dgm:cxn modelId="{1D813D13-2977-452C-967F-485063FBCF1A}" type="presParOf" srcId="{4A38CE86-0B2E-425B-B5FA-71F1571F62DE}" destId="{BC45FC5E-641A-4952-942B-858DD463F9B2}" srcOrd="3" destOrd="0" presId="urn:microsoft.com/office/officeart/2005/8/layout/hList1"/>
    <dgm:cxn modelId="{511B08B2-6E34-45FE-AF54-207702FBBE9A}" type="presParOf" srcId="{4A38CE86-0B2E-425B-B5FA-71F1571F62DE}" destId="{0173E234-18CA-454E-A361-C5359A744957}" srcOrd="4" destOrd="0" presId="urn:microsoft.com/office/officeart/2005/8/layout/hList1"/>
    <dgm:cxn modelId="{28C3AFAF-AE6C-476F-A7C3-551C972A0B6D}" type="presParOf" srcId="{0173E234-18CA-454E-A361-C5359A744957}" destId="{1D9B5A0B-D909-432C-B259-C2F8DA70D735}" srcOrd="0" destOrd="0" presId="urn:microsoft.com/office/officeart/2005/8/layout/hList1"/>
    <dgm:cxn modelId="{42BFDBF3-EC31-46E6-90B2-3049038EBB84}" type="presParOf" srcId="{0173E234-18CA-454E-A361-C5359A744957}" destId="{9A00B31A-947F-49F3-ABB2-9F440CAF6537}" srcOrd="1" destOrd="0" presId="urn:microsoft.com/office/officeart/2005/8/layout/h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99"/>
            </a:gs>
            <a:gs pos="50000">
              <a:srgbClr val="0000FF"/>
            </a:gs>
            <a:gs pos="87000">
              <a:srgbClr val="0099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63C41-8C3B-4B05-863C-DD97286099E8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73CCE-31B5-41BB-BB36-8BD932629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4929198"/>
            <a:ext cx="692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Заведующий МДОУ </a:t>
            </a: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«Детский сад № 40 компенсирующего вида» </a:t>
            </a:r>
            <a:endParaRPr lang="ru-RU" sz="24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Калашникова Татьяна Карловна</a:t>
            </a:r>
            <a:endParaRPr lang="ru-RU" sz="24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071546"/>
            <a:ext cx="83582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равенства возможностей воспитанников ДОУ </a:t>
            </a:r>
            <a:r>
              <a:rPr lang="ru-RU" sz="2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компенсирующего вида в </a:t>
            </a:r>
            <a:r>
              <a:rPr lang="ru-RU" sz="2800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условиях реализации ФГОС дошкольного образования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</a:t>
            </a:r>
            <a:r>
              <a:rPr lang="en-US" sz="2800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опыта работы республиканской </a:t>
            </a:r>
            <a:r>
              <a:rPr lang="ru-RU" sz="2800" dirty="0" err="1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стажировочной</a:t>
            </a:r>
            <a:r>
              <a:rPr lang="ru-RU" sz="2800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площадки</a:t>
            </a:r>
            <a:r>
              <a:rPr lang="en-US" sz="2800" dirty="0" smtClean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642918"/>
            <a:ext cx="7972452" cy="5786478"/>
          </a:xfrm>
          <a:noFill/>
        </p:spPr>
        <p:txBody>
          <a:bodyPr>
            <a:normAutofit/>
          </a:bodyPr>
          <a:lstStyle/>
          <a:p>
            <a:pPr indent="12700">
              <a:buNone/>
            </a:pPr>
            <a:r>
              <a:rPr lang="ru-RU" sz="3600" b="1" dirty="0" smtClean="0">
                <a:solidFill>
                  <a:srgbClr val="FFFFFF"/>
                </a:solidFill>
              </a:rPr>
              <a:t> </a:t>
            </a:r>
            <a:r>
              <a:rPr lang="ru-RU" i="1" dirty="0" smtClean="0">
                <a:solidFill>
                  <a:srgbClr val="FFFFFF"/>
                </a:solidFill>
              </a:rPr>
              <a:t>Создание целостной </a:t>
            </a:r>
            <a:r>
              <a:rPr lang="ru-RU" i="1" dirty="0" err="1" smtClean="0">
                <a:solidFill>
                  <a:srgbClr val="FFFFFF"/>
                </a:solidFill>
              </a:rPr>
              <a:t>коррекционно</a:t>
            </a:r>
            <a:r>
              <a:rPr lang="ru-RU" i="1" dirty="0" smtClean="0">
                <a:solidFill>
                  <a:srgbClr val="FFFFFF"/>
                </a:solidFill>
              </a:rPr>
              <a:t>- развивающей системы для детей с особенностями развития:</a:t>
            </a:r>
            <a:endParaRPr lang="en-US" i="1" dirty="0" smtClean="0">
              <a:solidFill>
                <a:srgbClr val="FFFFFF"/>
              </a:solidFill>
            </a:endParaRPr>
          </a:p>
          <a:p>
            <a:pPr indent="12700"/>
            <a:endParaRPr lang="en-US" i="1" dirty="0" smtClean="0">
              <a:solidFill>
                <a:srgbClr val="FFFFFF"/>
              </a:solidFill>
            </a:endParaRPr>
          </a:p>
          <a:p>
            <a:pPr indent="12700"/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ru-RU" i="1" dirty="0" smtClean="0">
                <a:solidFill>
                  <a:srgbClr val="FFFFFF"/>
                </a:solidFill>
              </a:rPr>
              <a:t>Специальные образовательные программы и методы обучения</a:t>
            </a:r>
          </a:p>
          <a:p>
            <a:pPr indent="12700"/>
            <a:endParaRPr lang="ru-RU" i="1" dirty="0" smtClean="0">
              <a:solidFill>
                <a:srgbClr val="FFFFFF"/>
              </a:solidFill>
            </a:endParaRPr>
          </a:p>
          <a:p>
            <a:pPr indent="12700"/>
            <a:r>
              <a:rPr lang="ru-RU" i="1" dirty="0" smtClean="0">
                <a:solidFill>
                  <a:srgbClr val="FFFFFF"/>
                </a:solidFill>
              </a:rPr>
              <a:t> Обязательное медицинское сопровождение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Оздоровительный комплекс</a:t>
            </a:r>
            <a:br>
              <a:rPr lang="ru-RU" dirty="0" smtClean="0">
                <a:solidFill>
                  <a:srgbClr val="FFFFFF"/>
                </a:solidFill>
              </a:rPr>
            </a:br>
            <a:endParaRPr lang="ru-RU" dirty="0"/>
          </a:p>
        </p:txBody>
      </p:sp>
      <p:pic>
        <p:nvPicPr>
          <p:cNvPr id="5123" name="Picture 3" descr="E:\презентация\фото\DSC083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038600" cy="3028950"/>
          </a:xfrm>
          <a:prstGeom prst="rect">
            <a:avLst/>
          </a:prstGeom>
          <a:noFill/>
        </p:spPr>
      </p:pic>
      <p:pic>
        <p:nvPicPr>
          <p:cNvPr id="5124" name="Picture 4" descr="E:\презентация\фото\DSCN31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71810"/>
            <a:ext cx="4214842" cy="31611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Республиканская конференция\Изображение 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5357850" cy="4018388"/>
          </a:xfrm>
          <a:prstGeom prst="rect">
            <a:avLst/>
          </a:prstGeom>
          <a:noFill/>
        </p:spPr>
      </p:pic>
      <p:pic>
        <p:nvPicPr>
          <p:cNvPr id="2051" name="Picture 3" descr="F:\Республиканская конференция\К 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785794"/>
            <a:ext cx="2782309" cy="41434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еспубликанская конференция\SDC12401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4285" t="13333" r="12858"/>
          <a:stretch>
            <a:fillRect/>
          </a:stretch>
        </p:blipFill>
        <p:spPr bwMode="auto">
          <a:xfrm>
            <a:off x="214282" y="357166"/>
            <a:ext cx="4143404" cy="3250453"/>
          </a:xfrm>
          <a:prstGeom prst="rect">
            <a:avLst/>
          </a:prstGeom>
          <a:noFill/>
        </p:spPr>
      </p:pic>
      <p:pic>
        <p:nvPicPr>
          <p:cNvPr id="28673" name="Picture 1" descr="C:\Documents and Settings\Admin\Мои документы\юбилейй\Юбилейй\материалы\Люди\медики\Забр2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857496"/>
            <a:ext cx="5413375" cy="3670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642918"/>
            <a:ext cx="7972452" cy="5786478"/>
          </a:xfrm>
          <a:noFill/>
        </p:spPr>
        <p:txBody>
          <a:bodyPr>
            <a:normAutofit/>
          </a:bodyPr>
          <a:lstStyle/>
          <a:p>
            <a:pPr indent="12700" algn="just">
              <a:buNone/>
            </a:pPr>
            <a:endParaRPr lang="ru-RU" sz="3600" b="1" dirty="0" smtClean="0">
              <a:solidFill>
                <a:srgbClr val="FFFFFF"/>
              </a:solidFill>
            </a:endParaRPr>
          </a:p>
          <a:p>
            <a:pPr indent="12700">
              <a:buNone/>
            </a:pPr>
            <a:r>
              <a:rPr lang="ru-RU" sz="2800" i="1" dirty="0" smtClean="0">
                <a:solidFill>
                  <a:srgbClr val="FFFFFF"/>
                </a:solidFill>
              </a:rPr>
              <a:t>Реализация адаптированной образовательной программы дошкольного образования для детей с ограниченными возможностями здоровья с учетом особенностей их психофизического развития, индивидуальных возможностей, обеспечивающей коррекцию нарушений развития и социальную адаптацию воспитанников с ограниченными возможностями здоровья.</a:t>
            </a:r>
          </a:p>
          <a:p>
            <a:pPr indent="12700" algn="just">
              <a:buNone/>
            </a:pPr>
            <a:endParaRPr lang="ru-RU" sz="3600" dirty="0" smtClean="0">
              <a:solidFill>
                <a:srgbClr val="FFFFFF"/>
              </a:solidFill>
            </a:endParaRPr>
          </a:p>
          <a:p>
            <a:pPr algn="just">
              <a:buNone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Коррекционная направленность образовательной деятельности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28804"/>
            <a:ext cx="8229600" cy="4114840"/>
          </a:xfrm>
        </p:spPr>
        <p:txBody>
          <a:bodyPr>
            <a:normAutofit fontScale="62500" lnSpcReduction="20000"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Программа логопедической работы по преодолению фонетико-фонематического недоразвития у детей старшей группы. Авторы Т.Б. Филичева, Г.В. Чиркина;</a:t>
            </a:r>
          </a:p>
          <a:p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Программа логопедической работы по преодолению фонетико-фонематического недоразвития для детей подготовительной к школе группы. Авторы Т.Б.Филичева, Г.В. Чиркина;</a:t>
            </a:r>
          </a:p>
          <a:p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Программы логопедической работы по преодолению общего недоразвития речи. Авторы Т.Б. Филичева, Т.В. Туманова;</a:t>
            </a:r>
          </a:p>
          <a:p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Программы логопедической работы с заикающимися детьми. Автор С.А. Миронова.</a:t>
            </a:r>
            <a:endParaRPr lang="ru-RU" i="1" dirty="0"/>
          </a:p>
        </p:txBody>
      </p:sp>
    </p:spTree>
  </p:cSld>
  <p:clrMapOvr>
    <a:masterClrMapping/>
  </p:clrMapOvr>
  <p:transition spd="slow"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Взаимодействие специалистов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571472" y="1397000"/>
          <a:ext cx="8143932" cy="246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71472" y="4071942"/>
          <a:ext cx="8143932" cy="246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slow"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Режимные моменты</a:t>
            </a:r>
            <a:br>
              <a:rPr lang="ru-RU" dirty="0" smtClean="0">
                <a:solidFill>
                  <a:srgbClr val="FFFFFF"/>
                </a:solidFill>
              </a:rPr>
            </a:br>
            <a:endParaRPr lang="ru-RU" dirty="0"/>
          </a:p>
        </p:txBody>
      </p:sp>
      <p:pic>
        <p:nvPicPr>
          <p:cNvPr id="34819" name="Picture 3" descr="G:\мир вокруг\мир вокруг детский сад\IMG_29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43248"/>
            <a:ext cx="4286280" cy="2857520"/>
          </a:xfrm>
          <a:prstGeom prst="rect">
            <a:avLst/>
          </a:prstGeom>
          <a:noFill/>
        </p:spPr>
      </p:pic>
      <p:pic>
        <p:nvPicPr>
          <p:cNvPr id="3074" name="Picture 2" descr="E:\презентация\фото\CIMG28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4146062" cy="27561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Занятия с логопедом</a:t>
            </a:r>
            <a:br>
              <a:rPr lang="ru-RU" dirty="0" smtClean="0">
                <a:solidFill>
                  <a:srgbClr val="FFFFFF"/>
                </a:solidFill>
              </a:rPr>
            </a:br>
            <a:endParaRPr lang="ru-RU" dirty="0"/>
          </a:p>
        </p:txBody>
      </p:sp>
      <p:pic>
        <p:nvPicPr>
          <p:cNvPr id="33794" name="Picture 2" descr="G:\мир вокруг\мир вокруг детский сад\IMG_31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4393438" cy="2928958"/>
          </a:xfrm>
          <a:prstGeom prst="rect">
            <a:avLst/>
          </a:prstGeom>
          <a:noFill/>
        </p:spPr>
      </p:pic>
      <p:pic>
        <p:nvPicPr>
          <p:cNvPr id="6" name="Содержимое 5" descr="IMG_21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3214686"/>
            <a:ext cx="4143404" cy="3106549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ИЗО</a:t>
            </a:r>
            <a:endParaRPr lang="ru-RU" dirty="0"/>
          </a:p>
        </p:txBody>
      </p:sp>
      <p:pic>
        <p:nvPicPr>
          <p:cNvPr id="2050" name="Picture 2" descr="E:\презентация\фото\DSC020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357562"/>
            <a:ext cx="4038600" cy="302895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29" name="Picture 1" descr="F:\сайт\2014-15\лето\рисование\IMG_4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4822065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  <a:noFill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785794"/>
            <a:ext cx="807249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b="1" i="1" dirty="0" smtClean="0">
                <a:solidFill>
                  <a:srgbClr val="FFFFFF"/>
                </a:solidFill>
              </a:rPr>
              <a:t>Федеральный закон </a:t>
            </a:r>
          </a:p>
          <a:p>
            <a:r>
              <a:rPr lang="ru-RU" sz="2800" b="1" i="1" dirty="0" smtClean="0">
                <a:solidFill>
                  <a:srgbClr val="FFFFFF"/>
                </a:solidFill>
              </a:rPr>
              <a:t>«Об образовании в Российской Федерации» № 273-ФЗ</a:t>
            </a:r>
          </a:p>
          <a:p>
            <a:endParaRPr lang="ru-RU" sz="2800" b="1" i="1" dirty="0" smtClean="0">
              <a:solidFill>
                <a:srgbClr val="FFFFFF"/>
              </a:solidFill>
            </a:endParaRPr>
          </a:p>
          <a:p>
            <a:r>
              <a:rPr lang="ru-RU" sz="2800" b="1" i="1" dirty="0" smtClean="0">
                <a:solidFill>
                  <a:schemeClr val="bg1"/>
                </a:solidFill>
              </a:rPr>
              <a:t>Гл.1 ст. 10  п. 4  «</a:t>
            </a:r>
            <a:r>
              <a:rPr lang="ru-RU" sz="2800" i="1" dirty="0" smtClean="0">
                <a:solidFill>
                  <a:schemeClr val="bg1"/>
                </a:solidFill>
              </a:rPr>
              <a:t>В Российской Федерации устанавливаются следующие уровни общего образования:</a:t>
            </a:r>
          </a:p>
          <a:p>
            <a:r>
              <a:rPr lang="ru-RU" sz="2800" b="1" i="1" dirty="0" smtClean="0">
                <a:solidFill>
                  <a:schemeClr val="bg1"/>
                </a:solidFill>
              </a:rPr>
              <a:t>1) дошкольное образование;</a:t>
            </a:r>
          </a:p>
          <a:p>
            <a:r>
              <a:rPr lang="ru-RU" sz="2800" i="1" dirty="0" smtClean="0">
                <a:solidFill>
                  <a:schemeClr val="bg1"/>
                </a:solidFill>
              </a:rPr>
              <a:t>2) начальное общее образование;</a:t>
            </a:r>
          </a:p>
          <a:p>
            <a:r>
              <a:rPr lang="ru-RU" sz="2800" i="1" dirty="0" smtClean="0">
                <a:solidFill>
                  <a:schemeClr val="bg1"/>
                </a:solidFill>
              </a:rPr>
              <a:t>3) основное общее образование;</a:t>
            </a:r>
          </a:p>
          <a:p>
            <a:r>
              <a:rPr lang="ru-RU" sz="2800" i="1" dirty="0" smtClean="0">
                <a:solidFill>
                  <a:schemeClr val="bg1"/>
                </a:solidFill>
              </a:rPr>
              <a:t>4) среднее общее образование.»</a:t>
            </a:r>
            <a:endParaRPr lang="ru-RU" sz="2800" b="1" i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 </a:t>
            </a:r>
            <a:endParaRPr lang="ru-RU" sz="2800" i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Плавание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G:\Новая папка (2)\открытое занятие бассейн\IMG_35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2571744"/>
            <a:ext cx="4357718" cy="2906034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175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t="9032"/>
          <a:stretch>
            <a:fillRect/>
          </a:stretch>
        </p:blipFill>
        <p:spPr>
          <a:xfrm>
            <a:off x="4714876" y="2571744"/>
            <a:ext cx="4214842" cy="2878007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Сауна</a:t>
            </a:r>
            <a:endParaRPr lang="ru-RU" dirty="0"/>
          </a:p>
        </p:txBody>
      </p:sp>
      <p:pic>
        <p:nvPicPr>
          <p:cNvPr id="1027" name="Picture 3" descr="E:\презентация\фото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8382" y="1600200"/>
            <a:ext cx="602723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День Нептуна</a:t>
            </a:r>
            <a:endParaRPr lang="ru-RU" dirty="0"/>
          </a:p>
        </p:txBody>
      </p:sp>
      <p:pic>
        <p:nvPicPr>
          <p:cNvPr id="43010" name="Picture 2" descr="G:\Новая папка (2)\день нептуна\IMG_1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Занятия физкультурой</a:t>
            </a:r>
            <a:endParaRPr lang="ru-RU" dirty="0"/>
          </a:p>
        </p:txBody>
      </p:sp>
      <p:pic>
        <p:nvPicPr>
          <p:cNvPr id="39938" name="Picture 2" descr="G:\Новая папка (2)\учитель года\IMG_1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Занятия физкультурой</a:t>
            </a:r>
            <a:endParaRPr lang="ru-RU" dirty="0"/>
          </a:p>
        </p:txBody>
      </p:sp>
      <p:pic>
        <p:nvPicPr>
          <p:cNvPr id="37891" name="Picture 3" descr="G:\Новая папка (2)\день здоровья\IMG_3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Сенсорная комната</a:t>
            </a:r>
            <a:endParaRPr lang="ru-RU" dirty="0"/>
          </a:p>
        </p:txBody>
      </p:sp>
      <p:pic>
        <p:nvPicPr>
          <p:cNvPr id="3074" name="Picture 2" descr="F:\Республиканская конференция\IMG_42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8036776" cy="53578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Занятия с психологом</a:t>
            </a:r>
            <a:endParaRPr lang="ru-RU" dirty="0"/>
          </a:p>
        </p:txBody>
      </p:sp>
      <p:pic>
        <p:nvPicPr>
          <p:cNvPr id="15361" name="Picture 1" descr="F:\сайт\стажировочная площадка\ноябрь\IMG_6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3607619" cy="2405079"/>
          </a:xfrm>
          <a:prstGeom prst="rect">
            <a:avLst/>
          </a:prstGeom>
          <a:noFill/>
        </p:spPr>
      </p:pic>
      <p:pic>
        <p:nvPicPr>
          <p:cNvPr id="15362" name="Picture 2" descr="F:\мир вокруг\мир вокруг детский сад\IMG_3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000372"/>
            <a:ext cx="5400000" cy="360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Песочная терапия</a:t>
            </a:r>
            <a:endParaRPr lang="ru-RU" dirty="0"/>
          </a:p>
        </p:txBody>
      </p:sp>
      <p:pic>
        <p:nvPicPr>
          <p:cNvPr id="36866" name="Picture 2" descr="G:\мир вокруг\мир вокруг детский сад\IMG_3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Городские конкурсы и соревнования</a:t>
            </a:r>
            <a:endParaRPr lang="ru-RU" dirty="0"/>
          </a:p>
        </p:txBody>
      </p:sp>
      <p:pic>
        <p:nvPicPr>
          <p:cNvPr id="45058" name="Picture 2" descr="G:\сайт\2013-14\конкурс\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28596" y="2214554"/>
            <a:ext cx="4038600" cy="3028950"/>
          </a:xfrm>
          <a:prstGeom prst="rect">
            <a:avLst/>
          </a:prstGeom>
          <a:noFill/>
        </p:spPr>
      </p:pic>
      <p:pic>
        <p:nvPicPr>
          <p:cNvPr id="45059" name="Picture 3" descr="G:\сайт\2013-14\конкурс стихов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285992"/>
            <a:ext cx="4000528" cy="30003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Городские конкурсы и соревнования</a:t>
            </a:r>
            <a:endParaRPr lang="ru-RU" dirty="0"/>
          </a:p>
        </p:txBody>
      </p:sp>
      <p:pic>
        <p:nvPicPr>
          <p:cNvPr id="47106" name="Picture 2" descr="G:\сайт\достижения\достиж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1540800" cy="2160000"/>
          </a:xfrm>
          <a:prstGeom prst="rect">
            <a:avLst/>
          </a:prstGeom>
          <a:noFill/>
        </p:spPr>
      </p:pic>
      <p:pic>
        <p:nvPicPr>
          <p:cNvPr id="47107" name="Picture 3" descr="G:\сайт\достижения\достиж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357298"/>
            <a:ext cx="1548000" cy="2160000"/>
          </a:xfrm>
          <a:prstGeom prst="rect">
            <a:avLst/>
          </a:prstGeom>
          <a:noFill/>
        </p:spPr>
      </p:pic>
      <p:pic>
        <p:nvPicPr>
          <p:cNvPr id="47108" name="Picture 4" descr="G:\сайт\достижения\достиж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357298"/>
            <a:ext cx="1558801" cy="2160000"/>
          </a:xfrm>
          <a:prstGeom prst="rect">
            <a:avLst/>
          </a:prstGeom>
          <a:noFill/>
        </p:spPr>
      </p:pic>
      <p:pic>
        <p:nvPicPr>
          <p:cNvPr id="47109" name="Picture 5" descr="G:\сайт\достижения\достиж\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1357298"/>
            <a:ext cx="1533599" cy="2160000"/>
          </a:xfrm>
          <a:prstGeom prst="rect">
            <a:avLst/>
          </a:prstGeom>
          <a:noFill/>
        </p:spPr>
      </p:pic>
      <p:pic>
        <p:nvPicPr>
          <p:cNvPr id="47110" name="Picture 6" descr="G:\сайт\достижения\достиж\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1357298"/>
            <a:ext cx="1551600" cy="2160000"/>
          </a:xfrm>
          <a:prstGeom prst="rect">
            <a:avLst/>
          </a:prstGeom>
          <a:noFill/>
        </p:spPr>
      </p:pic>
      <p:pic>
        <p:nvPicPr>
          <p:cNvPr id="47111" name="Picture 7" descr="G:\сайт\достижения\достиж\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929066"/>
            <a:ext cx="1519200" cy="2160000"/>
          </a:xfrm>
          <a:prstGeom prst="rect">
            <a:avLst/>
          </a:prstGeom>
          <a:noFill/>
        </p:spPr>
      </p:pic>
      <p:pic>
        <p:nvPicPr>
          <p:cNvPr id="47112" name="Picture 8" descr="G:\сайт\достижения\достиж\17-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1670" y="3929066"/>
            <a:ext cx="1515600" cy="2160000"/>
          </a:xfrm>
          <a:prstGeom prst="rect">
            <a:avLst/>
          </a:prstGeom>
          <a:noFill/>
        </p:spPr>
      </p:pic>
      <p:pic>
        <p:nvPicPr>
          <p:cNvPr id="47113" name="Picture 9" descr="G:\сайт\достижения\достиж\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2" y="3929066"/>
            <a:ext cx="1497187" cy="2160000"/>
          </a:xfrm>
          <a:prstGeom prst="rect">
            <a:avLst/>
          </a:prstGeom>
          <a:noFill/>
        </p:spPr>
      </p:pic>
      <p:pic>
        <p:nvPicPr>
          <p:cNvPr id="47114" name="Picture 10" descr="G:\сайт\достижения\достиж\3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0694" y="3929066"/>
            <a:ext cx="1497187" cy="2160000"/>
          </a:xfrm>
          <a:prstGeom prst="rect">
            <a:avLst/>
          </a:prstGeom>
          <a:noFill/>
        </p:spPr>
      </p:pic>
      <p:pic>
        <p:nvPicPr>
          <p:cNvPr id="47115" name="Picture 11" descr="G:\сайт\достижения\достиж\5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768" y="3929066"/>
            <a:ext cx="1527890" cy="216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  <a:noFill/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ЦЕЛИ: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j-lt"/>
              </a:rPr>
              <a:t>обеспечение государством равенства возможностей для каждого ребенка в получении качественного дошкольного образования;</a:t>
            </a:r>
            <a:endParaRPr lang="en-US" i="1" dirty="0" smtClean="0">
              <a:solidFill>
                <a:schemeClr val="bg1"/>
              </a:solidFill>
              <a:latin typeface="+mj-lt"/>
            </a:endParaRPr>
          </a:p>
          <a:p>
            <a:endParaRPr lang="ru-RU" i="1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i="1" dirty="0" smtClean="0">
                <a:solidFill>
                  <a:schemeClr val="bg1"/>
                </a:solidFill>
                <a:latin typeface="+mj-lt"/>
              </a:rPr>
              <a:t>обеспечение государственных гарантий уровня и качества дошкольного образования на основе единства обязательных требований к условиям реализации образовательных программ дошкольного образования, их структуре и результатам их освоения;</a:t>
            </a:r>
            <a:endParaRPr lang="en-US" i="1" dirty="0" smtClean="0">
              <a:solidFill>
                <a:schemeClr val="bg1"/>
              </a:solidFill>
              <a:latin typeface="+mj-lt"/>
            </a:endParaRPr>
          </a:p>
          <a:p>
            <a:endParaRPr lang="ru-RU" i="1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i="1" dirty="0" smtClean="0">
                <a:solidFill>
                  <a:schemeClr val="bg1"/>
                </a:solidFill>
                <a:latin typeface="+mj-lt"/>
              </a:rPr>
              <a:t>сохранение единства образовательного пространства РФ относительно уровня дошкольного образования.</a:t>
            </a:r>
          </a:p>
          <a:p>
            <a:pPr>
              <a:buNone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Республиканская конференция\P1070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731821" cy="3548866"/>
          </a:xfrm>
          <a:prstGeom prst="rect">
            <a:avLst/>
          </a:prstGeom>
          <a:noFill/>
        </p:spPr>
      </p:pic>
      <p:pic>
        <p:nvPicPr>
          <p:cNvPr id="1027" name="Picture 3" descr="F:\Республиканская конференция\DSCN6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00372"/>
            <a:ext cx="4786314" cy="35897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Раздел </a:t>
            </a:r>
            <a:r>
              <a:rPr lang="en-US" dirty="0" smtClean="0">
                <a:solidFill>
                  <a:schemeClr val="bg1"/>
                </a:solidFill>
              </a:rPr>
              <a:t>IV  </a:t>
            </a:r>
            <a:r>
              <a:rPr lang="ru-RU" dirty="0" smtClean="0">
                <a:solidFill>
                  <a:schemeClr val="bg1"/>
                </a:solidFill>
              </a:rPr>
              <a:t>ФГОС ДО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7463">
              <a:buNone/>
            </a:pPr>
            <a:r>
              <a:rPr lang="ru-RU" i="1" dirty="0" smtClean="0">
                <a:solidFill>
                  <a:schemeClr val="bg1"/>
                </a:solidFill>
              </a:rPr>
              <a:t>«Требования Стандарта к результатам освоения Программы представлены в виде целевых ориентиров дошкольного образования, которые представляют собой социально-нормативные возрастные характеристики возможных достижений ребенка на этапе завершения уровня дошкольного образования</a:t>
            </a:r>
            <a:r>
              <a:rPr lang="en-US" i="1" dirty="0" smtClean="0">
                <a:solidFill>
                  <a:schemeClr val="bg1"/>
                </a:solidFill>
              </a:rPr>
              <a:t> .</a:t>
            </a:r>
            <a:r>
              <a:rPr lang="ru-RU" i="1" dirty="0" smtClean="0">
                <a:solidFill>
                  <a:schemeClr val="bg1"/>
                </a:solidFill>
              </a:rPr>
              <a:t>..»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Гостиная для родителей</a:t>
            </a:r>
            <a:endParaRPr lang="ru-RU" dirty="0"/>
          </a:p>
        </p:txBody>
      </p:sp>
      <p:pic>
        <p:nvPicPr>
          <p:cNvPr id="44034" name="Picture 2" descr="G:\сайт\2013-14\гостиная\IMG_7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Сайт </a:t>
            </a:r>
            <a:r>
              <a:rPr lang="en-US" dirty="0" smtClean="0">
                <a:solidFill>
                  <a:srgbClr val="FFFFFF"/>
                </a:solidFill>
              </a:rPr>
              <a:t>www.crr40.ru</a:t>
            </a:r>
            <a:r>
              <a:rPr lang="ru-RU" dirty="0" smtClean="0">
                <a:solidFill>
                  <a:srgbClr val="FFFFFF"/>
                </a:solidFill>
              </a:rPr>
              <a:t> </a:t>
            </a:r>
            <a:endParaRPr lang="ru-RU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6564"/>
          <a:stretch>
            <a:fillRect/>
          </a:stretch>
        </p:blipFill>
        <p:spPr bwMode="auto">
          <a:xfrm>
            <a:off x="857223" y="1142984"/>
            <a:ext cx="7358941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G:\Новая папка (2)\проводы зимы\IMG_6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G:\сайт\2013-14\масленица\IMG_5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презентация\фото\DSC03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6891873" cy="51689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Участие в республиканских конкурсах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://www.crr40.ru/images/myphotos/13-14/nagrady/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2638044" cy="3657600"/>
          </a:xfrm>
          <a:prstGeom prst="rect">
            <a:avLst/>
          </a:prstGeom>
          <a:noFill/>
        </p:spPr>
      </p:pic>
      <p:pic>
        <p:nvPicPr>
          <p:cNvPr id="5122" name="Picture 2" descr="http://www.crr40.ru/images/myphotos/13-14/nagrady/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785926"/>
            <a:ext cx="2675987" cy="3762372"/>
          </a:xfrm>
          <a:prstGeom prst="rect">
            <a:avLst/>
          </a:prstGeom>
          <a:noFill/>
        </p:spPr>
      </p:pic>
      <p:pic>
        <p:nvPicPr>
          <p:cNvPr id="5126" name="Picture 6" descr="C:\Documents and Settings\Admin\Рабочий стол\img036.jpg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 l="5604" t="3236" r="3715" b="4572"/>
          <a:stretch>
            <a:fillRect/>
          </a:stretch>
        </p:blipFill>
        <p:spPr bwMode="auto">
          <a:xfrm>
            <a:off x="3929058" y="2071678"/>
            <a:ext cx="2643206" cy="3799609"/>
          </a:xfrm>
          <a:prstGeom prst="rect">
            <a:avLst/>
          </a:prstGeom>
          <a:noFill/>
        </p:spPr>
      </p:pic>
      <p:pic>
        <p:nvPicPr>
          <p:cNvPr id="5125" name="Picture 5" descr="C:\Documents and Settings\Admin\Рабочий стол\img035.jpg"/>
          <p:cNvPicPr>
            <a:picLocks noChangeAspect="1" noChangeArrowheads="1"/>
          </p:cNvPicPr>
          <p:nvPr/>
        </p:nvPicPr>
        <p:blipFill>
          <a:blip r:embed="rId5" cstate="print"/>
          <a:srcRect l="5064" t="3581"/>
          <a:stretch>
            <a:fillRect/>
          </a:stretch>
        </p:blipFill>
        <p:spPr bwMode="auto">
          <a:xfrm>
            <a:off x="5715008" y="2500306"/>
            <a:ext cx="2678590" cy="38465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strips dir="r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Республиканская </a:t>
            </a:r>
            <a:r>
              <a:rPr lang="ru-RU" dirty="0" err="1" smtClean="0">
                <a:solidFill>
                  <a:schemeClr val="bg1"/>
                </a:solidFill>
              </a:rPr>
              <a:t>стажировочная</a:t>
            </a:r>
            <a:r>
              <a:rPr lang="ru-RU" dirty="0" smtClean="0">
                <a:solidFill>
                  <a:schemeClr val="bg1"/>
                </a:solidFill>
              </a:rPr>
              <a:t> площадка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9" name="Picture 3" descr="F:\сайт\стажировочная площадка\стажировочная логопеды\IMG_0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258000"/>
            <a:ext cx="5400000" cy="3600000"/>
          </a:xfrm>
          <a:prstGeom prst="rect">
            <a:avLst/>
          </a:prstGeom>
          <a:noFill/>
        </p:spPr>
      </p:pic>
      <p:pic>
        <p:nvPicPr>
          <p:cNvPr id="4097" name="Picture 1" descr="F:\Республиканская конференция\IMG_99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2"/>
            <a:ext cx="4071966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Республиканская </a:t>
            </a:r>
            <a:r>
              <a:rPr lang="ru-RU" dirty="0" err="1" smtClean="0">
                <a:solidFill>
                  <a:schemeClr val="bg1"/>
                </a:solidFill>
              </a:rPr>
              <a:t>стажировочная</a:t>
            </a:r>
            <a:r>
              <a:rPr lang="ru-RU" dirty="0" smtClean="0">
                <a:solidFill>
                  <a:schemeClr val="bg1"/>
                </a:solidFill>
              </a:rPr>
              <a:t> площадка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4275" name="Picture 3" descr="F:\сайт\стажировочная площадка\ноябрь\staznovember\stn_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4610632" cy="3071834"/>
          </a:xfrm>
          <a:prstGeom prst="rect">
            <a:avLst/>
          </a:prstGeom>
          <a:noFill/>
        </p:spPr>
      </p:pic>
      <p:pic>
        <p:nvPicPr>
          <p:cNvPr id="54276" name="Picture 4" descr="F:\сайт\стажировочная площадка\ноябрь\staznovember\stn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7174" y="3214686"/>
            <a:ext cx="4976826" cy="33158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Стандарт разработан на основе принципов: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</a:rPr>
              <a:t>поддержка разнообразия детства; сохранение уникальности и </a:t>
            </a:r>
            <a:r>
              <a:rPr lang="ru-RU" sz="2000" i="1" dirty="0" err="1" smtClean="0">
                <a:solidFill>
                  <a:schemeClr val="bg1"/>
                </a:solidFill>
              </a:rPr>
              <a:t>самоценности</a:t>
            </a:r>
            <a:r>
              <a:rPr lang="ru-RU" sz="2000" i="1" dirty="0" smtClean="0">
                <a:solidFill>
                  <a:schemeClr val="bg1"/>
                </a:solidFill>
              </a:rPr>
              <a:t> детства как важного этапа в общем развитии человека, </a:t>
            </a:r>
            <a:r>
              <a:rPr lang="ru-RU" sz="2000" i="1" dirty="0" err="1" smtClean="0">
                <a:solidFill>
                  <a:schemeClr val="bg1"/>
                </a:solidFill>
              </a:rPr>
              <a:t>самоценность</a:t>
            </a:r>
            <a:r>
              <a:rPr lang="ru-RU" sz="2000" i="1" dirty="0" smtClean="0">
                <a:solidFill>
                  <a:schemeClr val="bg1"/>
                </a:solidFill>
              </a:rPr>
              <a:t> детства - понимание (рассмотрение) детства как периода жизни значимого самого по себе, без всяких условий; значимого тем, что происходит с ребенком сейчас, а не тем, что этот период есть период подготовки к следующему периоду;</a:t>
            </a:r>
          </a:p>
          <a:p>
            <a:r>
              <a:rPr lang="ru-RU" sz="2000" i="1" dirty="0" smtClean="0">
                <a:solidFill>
                  <a:schemeClr val="bg1"/>
                </a:solidFill>
              </a:rPr>
              <a:t>личностно-развивающий и гуманистический характер взаимодействия взрослых, педагогических и иных работников Организации и детей;</a:t>
            </a:r>
          </a:p>
          <a:p>
            <a:r>
              <a:rPr lang="ru-RU" sz="2000" i="1" dirty="0" smtClean="0">
                <a:solidFill>
                  <a:schemeClr val="bg1"/>
                </a:solidFill>
              </a:rPr>
              <a:t>уважение личности ребенка;</a:t>
            </a:r>
          </a:p>
          <a:p>
            <a:r>
              <a:rPr lang="ru-RU" sz="2000" i="1" dirty="0" smtClean="0">
                <a:solidFill>
                  <a:schemeClr val="bg1"/>
                </a:solidFill>
              </a:rPr>
              <a:t>реализация Программы в формах, специфических для детей данной возрастной группы, прежде всего в форме игры, познавательной и исследовательской деятельности, в форме творческой активности, обеспечивающей художественно-эстетическое развитие ребенка.</a:t>
            </a:r>
          </a:p>
          <a:p>
            <a:endParaRPr lang="ru-RU" sz="2000" dirty="0"/>
          </a:p>
        </p:txBody>
      </p:sp>
    </p:spTree>
  </p:cSld>
  <p:clrMapOvr>
    <a:masterClrMapping/>
  </p:clrMapOvr>
  <p:transition spd="slow">
    <p:strips dir="r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«Пусть трудное станет привычным,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привычное- лёгким,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а лёгкое - приятным»</a:t>
            </a:r>
          </a:p>
          <a:p>
            <a:pPr algn="r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ru-RU" dirty="0" smtClean="0">
                <a:solidFill>
                  <a:schemeClr val="bg1"/>
                </a:solidFill>
              </a:rPr>
              <a:t>К.С. Станиславский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Результаты освоения ООП: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ЦЕЛЕВЫЕ ОРИЕНТИРЫ: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Представляют собой возрастные характеристики возможных достижений ребенка;</a:t>
            </a:r>
            <a:endParaRPr lang="en-US" i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Не могут служить основанием  при решении управленческих задач, включая оценку уровня развития воспитанников.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Особые образовательные потребности детей с ОВЗ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00024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УСЛОВИЯ 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chemeClr val="bg1"/>
                </a:solidFill>
              </a:rPr>
              <a:t>для нарушений коррекции  нарушений развития и социальной адаптации</a:t>
            </a:r>
            <a:endParaRPr lang="en-US" i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ru-RU" i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i="1" dirty="0" smtClean="0">
                <a:solidFill>
                  <a:schemeClr val="bg1"/>
                </a:solidFill>
              </a:rPr>
              <a:t>для оказания ранней коррекционной помощи на основе специальных педагогических подходов и методов, способов общения</a:t>
            </a:r>
            <a:endParaRPr lang="en-US" i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ru-RU" i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ru-RU" i="1" dirty="0" smtClean="0">
                <a:solidFill>
                  <a:schemeClr val="bg1"/>
                </a:solidFill>
              </a:rPr>
              <a:t>способствующие получению дошкольного образования и социальному развитию этих детей.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FFFF"/>
                </a:solidFill>
              </a:rPr>
              <a:t>Федеральный закон </a:t>
            </a:r>
            <a:br>
              <a:rPr lang="ru-RU" sz="2700" b="1" dirty="0" smtClean="0">
                <a:solidFill>
                  <a:srgbClr val="FFFFFF"/>
                </a:solidFill>
              </a:rPr>
            </a:br>
            <a:r>
              <a:rPr lang="ru-RU" sz="2700" b="1" dirty="0" smtClean="0">
                <a:solidFill>
                  <a:srgbClr val="FFFFFF"/>
                </a:solidFill>
              </a:rPr>
              <a:t>«Об образовании в Российской Федерации» № 273-ФЗ</a:t>
            </a:r>
            <a:r>
              <a:rPr lang="ru-RU" b="1" dirty="0" smtClean="0">
                <a:solidFill>
                  <a:srgbClr val="FFFFFF"/>
                </a:solidFill>
              </a:rPr>
              <a:t/>
            </a:r>
            <a:br>
              <a:rPr lang="ru-RU" b="1" dirty="0" smtClean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FFFF"/>
                </a:solidFill>
              </a:rPr>
              <a:t>Гл.1 ст.2 п.16 </a:t>
            </a:r>
          </a:p>
          <a:p>
            <a:pPr lvl="0"/>
            <a:r>
              <a:rPr lang="ru-RU" i="1" dirty="0" smtClean="0">
                <a:solidFill>
                  <a:srgbClr val="FFFFFF"/>
                </a:solidFill>
              </a:rPr>
              <a:t>«Обучающийся с ограниченными возможностями здоровья - физическое лицо, имеющее недостатки в физическом и (или) психологическом развитии, подтвержденные </a:t>
            </a:r>
            <a:r>
              <a:rPr lang="ru-RU" i="1" dirty="0" err="1" smtClean="0">
                <a:solidFill>
                  <a:srgbClr val="FFFFFF"/>
                </a:solidFill>
              </a:rPr>
              <a:t>психолого-медико-педагогической</a:t>
            </a:r>
            <a:r>
              <a:rPr lang="ru-RU" i="1" dirty="0" smtClean="0">
                <a:solidFill>
                  <a:srgbClr val="FFFFFF"/>
                </a:solidFill>
              </a:rPr>
              <a:t> комиссией и препятствующие получению образования без создания специальных условий»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  <a:noFill/>
        </p:spPr>
        <p:txBody>
          <a:bodyPr>
            <a:normAutofit lnSpcReduction="10000"/>
          </a:bodyPr>
          <a:lstStyle/>
          <a:p>
            <a:pPr marL="182563" indent="12700">
              <a:buNone/>
            </a:pPr>
            <a:r>
              <a:rPr lang="ru-RU" i="1" dirty="0" smtClean="0">
                <a:solidFill>
                  <a:srgbClr val="FFFFFF"/>
                </a:solidFill>
              </a:rPr>
              <a:t>1 группа диагностическая для детей с 1,5 лет</a:t>
            </a:r>
          </a:p>
          <a:p>
            <a:pPr marL="182563" indent="12700">
              <a:buNone/>
            </a:pPr>
            <a:endParaRPr lang="ru-RU" i="1" dirty="0" smtClean="0">
              <a:solidFill>
                <a:srgbClr val="FFFFFF"/>
              </a:solidFill>
            </a:endParaRPr>
          </a:p>
          <a:p>
            <a:pPr marL="182563" indent="12700">
              <a:buNone/>
            </a:pPr>
            <a:r>
              <a:rPr lang="ru-RU" i="1" dirty="0" smtClean="0">
                <a:solidFill>
                  <a:srgbClr val="FFFFFF"/>
                </a:solidFill>
              </a:rPr>
              <a:t>5 возрастных групп для детей с нарушениями опорно-двигательного аппарата от 2 до 7 лет (НОДА)</a:t>
            </a:r>
          </a:p>
          <a:p>
            <a:pPr marL="182563" indent="12700">
              <a:buNone/>
            </a:pPr>
            <a:endParaRPr lang="ru-RU" i="1" dirty="0" smtClean="0">
              <a:solidFill>
                <a:srgbClr val="FFFFFF"/>
              </a:solidFill>
            </a:endParaRPr>
          </a:p>
          <a:p>
            <a:pPr marL="182563" indent="12700">
              <a:buNone/>
            </a:pPr>
            <a:r>
              <a:rPr lang="ru-RU" i="1" dirty="0" smtClean="0">
                <a:solidFill>
                  <a:srgbClr val="FFFFFF"/>
                </a:solidFill>
              </a:rPr>
              <a:t>5 групп для детей с неврологическими нарушениями от 2 до 7 лет (ОВЗ)</a:t>
            </a:r>
          </a:p>
          <a:p>
            <a:pPr marL="182563" indent="12700">
              <a:buNone/>
            </a:pPr>
            <a:endParaRPr lang="ru-RU" i="1" dirty="0" smtClean="0">
              <a:solidFill>
                <a:srgbClr val="FFFFFF"/>
              </a:solidFill>
            </a:endParaRPr>
          </a:p>
          <a:p>
            <a:pPr marL="182563" indent="12700">
              <a:buNone/>
            </a:pPr>
            <a:r>
              <a:rPr lang="ru-RU" i="1" dirty="0" smtClean="0">
                <a:solidFill>
                  <a:srgbClr val="FFFFFF"/>
                </a:solidFill>
              </a:rPr>
              <a:t>1 группа для детей с заиканием с 5 лет.</a:t>
            </a:r>
          </a:p>
          <a:p>
            <a:pPr>
              <a:buNone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142852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Показатели болезненности за 2014 год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14348" y="785794"/>
          <a:ext cx="7858180" cy="590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9947"/>
                <a:gridCol w="1398233"/>
              </a:tblGrid>
              <a:tr h="7143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/>
                        <a:t>Итого </a:t>
                      </a:r>
                      <a:r>
                        <a:rPr lang="ru-RU" sz="3200" i="1" dirty="0" smtClean="0">
                          <a:solidFill>
                            <a:srgbClr val="FF0000"/>
                          </a:solidFill>
                        </a:rPr>
                        <a:t>370 </a:t>
                      </a:r>
                      <a:r>
                        <a:rPr lang="ru-RU" sz="3600" i="1" dirty="0" smtClean="0"/>
                        <a:t> </a:t>
                      </a:r>
                      <a:r>
                        <a:rPr lang="ru-RU" sz="1800" i="1" dirty="0" smtClean="0"/>
                        <a:t>диагнозов на </a:t>
                      </a:r>
                      <a:r>
                        <a:rPr lang="ru-RU" sz="3200" i="1" dirty="0" smtClean="0">
                          <a:solidFill>
                            <a:srgbClr val="FF0000"/>
                          </a:solidFill>
                        </a:rPr>
                        <a:t>149</a:t>
                      </a:r>
                      <a:r>
                        <a:rPr lang="ru-RU" sz="1800" i="1" dirty="0" smtClean="0"/>
                        <a:t> детей </a:t>
                      </a:r>
                      <a:r>
                        <a:rPr lang="ru-RU" sz="3200" i="1" dirty="0" smtClean="0"/>
                        <a:t>= </a:t>
                      </a:r>
                      <a:r>
                        <a:rPr lang="ru-RU" sz="3200" i="1" dirty="0" smtClean="0">
                          <a:solidFill>
                            <a:srgbClr val="FF0000"/>
                          </a:solidFill>
                        </a:rPr>
                        <a:t>2,5</a:t>
                      </a:r>
                      <a:r>
                        <a:rPr lang="ru-RU" sz="3200" i="1" dirty="0" smtClean="0"/>
                        <a:t> </a:t>
                      </a:r>
                      <a:r>
                        <a:rPr lang="ru-RU" sz="1800" i="1" dirty="0" smtClean="0"/>
                        <a:t>диагноза на ребенка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Болезни крови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Сахарный диабет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Новообразования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Болезни щитовидной железы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Тубинфицирование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Болезни кожи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Болезни глаз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Болезни органов</a:t>
                      </a:r>
                      <a:r>
                        <a:rPr lang="ru-RU" baseline="0" dirty="0" smtClean="0"/>
                        <a:t> дыхания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Болезни органов</a:t>
                      </a:r>
                      <a:r>
                        <a:rPr lang="ru-RU" baseline="0" dirty="0" smtClean="0"/>
                        <a:t> пищеварения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Болезни нервной</a:t>
                      </a:r>
                      <a:r>
                        <a:rPr lang="ru-RU" baseline="0" dirty="0" smtClean="0"/>
                        <a:t> системы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43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Врожденные аномалии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69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Нарушения речи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77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Болезни кожно-мышечной системы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116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Симптомы и признаки, в том числе ФСШ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7329661</TotalTime>
  <Words>768</Words>
  <PresentationFormat>Экран (4:3)</PresentationFormat>
  <Paragraphs>143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Слайд 3</vt:lpstr>
      <vt:lpstr>Стандарт разработан на основе принципов:</vt:lpstr>
      <vt:lpstr>Результаты освоения ООП:</vt:lpstr>
      <vt:lpstr>Особые образовательные потребности детей с ОВЗ</vt:lpstr>
      <vt:lpstr>Федеральный закон  «Об образовании в Российской Федерации» № 273-ФЗ </vt:lpstr>
      <vt:lpstr>Слайд 8</vt:lpstr>
      <vt:lpstr>Слайд 9</vt:lpstr>
      <vt:lpstr>Слайд 10</vt:lpstr>
      <vt:lpstr>Оздоровительный комплекс </vt:lpstr>
      <vt:lpstr>Слайд 12</vt:lpstr>
      <vt:lpstr>Слайд 13</vt:lpstr>
      <vt:lpstr>Слайд 14</vt:lpstr>
      <vt:lpstr>Коррекционная направленность образовательной деятельности</vt:lpstr>
      <vt:lpstr>Взаимодействие специалистов</vt:lpstr>
      <vt:lpstr>Режимные моменты </vt:lpstr>
      <vt:lpstr>Занятия с логопедом </vt:lpstr>
      <vt:lpstr>ИЗО</vt:lpstr>
      <vt:lpstr>Плавание</vt:lpstr>
      <vt:lpstr>Сауна</vt:lpstr>
      <vt:lpstr>День Нептуна</vt:lpstr>
      <vt:lpstr>Занятия физкультурой</vt:lpstr>
      <vt:lpstr>Занятия физкультурой</vt:lpstr>
      <vt:lpstr>Сенсорная комната</vt:lpstr>
      <vt:lpstr>Занятия с психологом</vt:lpstr>
      <vt:lpstr>Песочная терапия</vt:lpstr>
      <vt:lpstr>Городские конкурсы и соревнования</vt:lpstr>
      <vt:lpstr>Городские конкурсы и соревнования</vt:lpstr>
      <vt:lpstr>Слайд 30</vt:lpstr>
      <vt:lpstr>Раздел IV  ФГОС ДО</vt:lpstr>
      <vt:lpstr>Гостиная для родителей</vt:lpstr>
      <vt:lpstr>Сайт www.crr40.ru </vt:lpstr>
      <vt:lpstr>Слайд 34</vt:lpstr>
      <vt:lpstr>Слайд 35</vt:lpstr>
      <vt:lpstr>Слайд 36</vt:lpstr>
      <vt:lpstr>Участие в республиканских конкурсах</vt:lpstr>
      <vt:lpstr>Республиканская стажировочная площадка</vt:lpstr>
      <vt:lpstr>Республиканская стажировочная площадка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Admin</cp:lastModifiedBy>
  <cp:revision>69</cp:revision>
  <dcterms:modified xsi:type="dcterms:W3CDTF">2015-12-08T13:51:23Z</dcterms:modified>
</cp:coreProperties>
</file>